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7" r:id="rId3"/>
    <p:sldId id="288" r:id="rId4"/>
    <p:sldId id="277" r:id="rId5"/>
    <p:sldId id="290" r:id="rId6"/>
    <p:sldId id="292" r:id="rId7"/>
    <p:sldId id="278" r:id="rId8"/>
    <p:sldId id="262" r:id="rId9"/>
    <p:sldId id="264" r:id="rId10"/>
    <p:sldId id="261" r:id="rId11"/>
    <p:sldId id="260" r:id="rId12"/>
    <p:sldId id="263" r:id="rId13"/>
    <p:sldId id="286" r:id="rId14"/>
    <p:sldId id="291" r:id="rId15"/>
    <p:sldId id="282" r:id="rId16"/>
    <p:sldId id="294" r:id="rId17"/>
    <p:sldId id="283" r:id="rId18"/>
    <p:sldId id="284" r:id="rId19"/>
    <p:sldId id="295" r:id="rId20"/>
    <p:sldId id="269" r:id="rId21"/>
    <p:sldId id="268" r:id="rId22"/>
    <p:sldId id="265" r:id="rId23"/>
    <p:sldId id="266" r:id="rId24"/>
    <p:sldId id="293" r:id="rId25"/>
    <p:sldId id="258" r:id="rId26"/>
    <p:sldId id="272" r:id="rId27"/>
    <p:sldId id="270" r:id="rId28"/>
    <p:sldId id="297" r:id="rId29"/>
    <p:sldId id="298" r:id="rId30"/>
    <p:sldId id="29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A50021"/>
    <a:srgbClr val="F1BA2F"/>
    <a:srgbClr val="58267E"/>
    <a:srgbClr val="F4F77F"/>
    <a:srgbClr val="F8FAB4"/>
    <a:srgbClr val="FFCF37"/>
    <a:srgbClr val="E0E515"/>
    <a:srgbClr val="2F1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2" autoAdjust="0"/>
    <p:restoredTop sz="94577" autoAdjust="0"/>
  </p:normalViewPr>
  <p:slideViewPr>
    <p:cSldViewPr>
      <p:cViewPr>
        <p:scale>
          <a:sx n="70" d="100"/>
          <a:sy n="70" d="100"/>
        </p:scale>
        <p:origin x="-198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87CB-E59D-45A6-8F55-FD48D5E79189}" type="datetimeFigureOut">
              <a:rPr lang="en-US" smtClean="0"/>
              <a:t>11/13/2012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F76C-E545-4E9B-9BA9-C6613B3AD38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87CB-E59D-45A6-8F55-FD48D5E79189}" type="datetimeFigureOut">
              <a:rPr lang="en-US" smtClean="0"/>
              <a:t>11/13/2012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F76C-E545-4E9B-9BA9-C6613B3AD38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87CB-E59D-45A6-8F55-FD48D5E79189}" type="datetimeFigureOut">
              <a:rPr lang="en-US" smtClean="0"/>
              <a:t>11/13/2012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F76C-E545-4E9B-9BA9-C6613B3AD38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87CB-E59D-45A6-8F55-FD48D5E79189}" type="datetimeFigureOut">
              <a:rPr lang="en-US" smtClean="0"/>
              <a:t>11/13/2012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F76C-E545-4E9B-9BA9-C6613B3AD38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87CB-E59D-45A6-8F55-FD48D5E79189}" type="datetimeFigureOut">
              <a:rPr lang="en-US" smtClean="0"/>
              <a:t>11/13/2012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F76C-E545-4E9B-9BA9-C6613B3AD38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87CB-E59D-45A6-8F55-FD48D5E79189}" type="datetimeFigureOut">
              <a:rPr lang="en-US" smtClean="0"/>
              <a:t>11/13/2012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F76C-E545-4E9B-9BA9-C6613B3AD38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87CB-E59D-45A6-8F55-FD48D5E79189}" type="datetimeFigureOut">
              <a:rPr lang="en-US" smtClean="0"/>
              <a:t>11/13/2012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F76C-E545-4E9B-9BA9-C6613B3AD38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87CB-E59D-45A6-8F55-FD48D5E79189}" type="datetimeFigureOut">
              <a:rPr lang="en-US" smtClean="0"/>
              <a:t>11/13/2012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F76C-E545-4E9B-9BA9-C6613B3AD38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87CB-E59D-45A6-8F55-FD48D5E79189}" type="datetimeFigureOut">
              <a:rPr lang="en-US" smtClean="0"/>
              <a:t>11/13/2012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F76C-E545-4E9B-9BA9-C6613B3AD38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87CB-E59D-45A6-8F55-FD48D5E79189}" type="datetimeFigureOut">
              <a:rPr lang="en-US" smtClean="0"/>
              <a:t>11/13/2012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F76C-E545-4E9B-9BA9-C6613B3AD38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87CB-E59D-45A6-8F55-FD48D5E79189}" type="datetimeFigureOut">
              <a:rPr lang="en-US" smtClean="0"/>
              <a:t>11/13/2012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F76C-E545-4E9B-9BA9-C6613B3AD38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F8E387CB-E59D-45A6-8F55-FD48D5E79189}" type="datetimeFigureOut">
              <a:rPr lang="en-US" smtClean="0"/>
              <a:t>11/13/2012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4BFFF76C-E545-4E9B-9BA9-C6613B3AD38D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history.howstuffworks.com/" TargetMode="External"/><Relationship Id="rId3" Type="http://schemas.openxmlformats.org/officeDocument/2006/relationships/hyperlink" Target="http://www.loc.gov/" TargetMode="External"/><Relationship Id="rId7" Type="http://schemas.openxmlformats.org/officeDocument/2006/relationships/hyperlink" Target="http://www.newworldexplorersinc.org/" TargetMode="External"/><Relationship Id="rId2" Type="http://schemas.openxmlformats.org/officeDocument/2006/relationships/hyperlink" Target="http://gs2americanstudies.blogspot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shmoop.com/" TargetMode="External"/><Relationship Id="rId5" Type="http://schemas.openxmlformats.org/officeDocument/2006/relationships/hyperlink" Target="http://en.wikipedia.org/" TargetMode="External"/><Relationship Id="rId4" Type="http://schemas.openxmlformats.org/officeDocument/2006/relationships/hyperlink" Target="http://www.weareca.org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bchistoryonline.org/" TargetMode="External"/><Relationship Id="rId3" Type="http://schemas.openxmlformats.org/officeDocument/2006/relationships/hyperlink" Target="http://painting-history.blogspot.com/" TargetMode="External"/><Relationship Id="rId7" Type="http://schemas.openxmlformats.org/officeDocument/2006/relationships/hyperlink" Target="http://www.legendsofkansas.com/" TargetMode="External"/><Relationship Id="rId2" Type="http://schemas.openxmlformats.org/officeDocument/2006/relationships/hyperlink" Target="http://www.ucalgary.ca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cabq.gov/" TargetMode="External"/><Relationship Id="rId5" Type="http://schemas.openxmlformats.org/officeDocument/2006/relationships/hyperlink" Target="http://www.discover-peru.org/" TargetMode="External"/><Relationship Id="rId4" Type="http://schemas.openxmlformats.org/officeDocument/2006/relationships/hyperlink" Target="http://ushistoryimages.com/" TargetMode="External"/><Relationship Id="rId9" Type="http://schemas.openxmlformats.org/officeDocument/2006/relationships/hyperlink" Target="http://wps.ablongman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ps.ablongman.com/" TargetMode="External"/><Relationship Id="rId3" Type="http://schemas.openxmlformats.org/officeDocument/2006/relationships/hyperlink" Target="http://en.wikipedia.org/" TargetMode="External"/><Relationship Id="rId7" Type="http://schemas.openxmlformats.org/officeDocument/2006/relationships/hyperlink" Target="http://www.art.com/" TargetMode="External"/><Relationship Id="rId2" Type="http://schemas.openxmlformats.org/officeDocument/2006/relationships/hyperlink" Target="http://mydd.com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flmnh.ufl.edu/" TargetMode="External"/><Relationship Id="rId5" Type="http://schemas.openxmlformats.org/officeDocument/2006/relationships/hyperlink" Target="http://americanhistory.si.edu/" TargetMode="External"/><Relationship Id="rId4" Type="http://schemas.openxmlformats.org/officeDocument/2006/relationships/hyperlink" Target="http://www.texasbeyondhistory.net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62200"/>
            <a:ext cx="6400800" cy="1752600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3941"/>
            <a:ext cx="7772400" cy="1470025"/>
          </a:xfrm>
        </p:spPr>
        <p:txBody>
          <a:bodyPr/>
          <a:lstStyle/>
          <a:p>
            <a:r>
              <a:rPr lang="en-US" dirty="0" smtClean="0"/>
              <a:t>Spanish exploration &amp; settlement in the Americas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93966"/>
            <a:ext cx="6525745" cy="475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40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brightnessContrast bright="5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0502"/>
            <a:ext cx="3563754" cy="292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5545"/>
            <a:ext cx="9144000" cy="92754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Cortes Conquered the Aztec in Mexico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1" y="3761496"/>
            <a:ext cx="3708399" cy="310940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Indians, </a:t>
            </a:r>
            <a:r>
              <a:rPr lang="en-US" dirty="0" smtClean="0"/>
              <a:t>angry </a:t>
            </a:r>
            <a:r>
              <a:rPr lang="en-US" dirty="0" smtClean="0"/>
              <a:t>with their Aztec leader, helped Cortes take over the Aztec capital.</a:t>
            </a:r>
          </a:p>
          <a:p>
            <a:pPr>
              <a:lnSpc>
                <a:spcPct val="120000"/>
              </a:lnSpc>
            </a:pPr>
            <a:endParaRPr lang="en-US" sz="1000" dirty="0" smtClean="0"/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smtClean="0"/>
              <a:t>Aztec capital, </a:t>
            </a:r>
            <a:r>
              <a:rPr lang="en-US" dirty="0"/>
              <a:t>Tenochtitlan, was </a:t>
            </a:r>
            <a:r>
              <a:rPr lang="en-US" dirty="0" smtClean="0"/>
              <a:t>torn down.  Its stones were </a:t>
            </a:r>
            <a:r>
              <a:rPr lang="en-US" dirty="0" smtClean="0"/>
              <a:t>used </a:t>
            </a:r>
            <a:r>
              <a:rPr lang="en-US" dirty="0" smtClean="0"/>
              <a:t>to build Mexico City, the capital of New Spain.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670" y="2275265"/>
            <a:ext cx="5424329" cy="458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63754" y="836221"/>
            <a:ext cx="57319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1519- Cortes and 500 conquistadors conquered the Aztec Empire.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 Already </a:t>
            </a:r>
            <a:r>
              <a:rPr lang="en-US" sz="2000" dirty="0" smtClean="0"/>
              <a:t>weak from European </a:t>
            </a:r>
            <a:r>
              <a:rPr lang="en-US" sz="2000" dirty="0" smtClean="0"/>
              <a:t>diseases, the Aztec were at a disadvantage.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1736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68" y="-33867"/>
            <a:ext cx="5494867" cy="12058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Pizarro Conquered the Inca Empire </a:t>
            </a:r>
            <a:r>
              <a:rPr lang="en-US" sz="3600" dirty="0"/>
              <a:t>o</a:t>
            </a:r>
            <a:r>
              <a:rPr lang="en-US" sz="3600" dirty="0" smtClean="0"/>
              <a:t>f Peru in 1531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8468" y="1295400"/>
            <a:ext cx="9152467" cy="1165014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Francisco Pizarro captured the Inca </a:t>
            </a:r>
            <a:r>
              <a:rPr lang="en-US" sz="2400" dirty="0" smtClean="0"/>
              <a:t>ruler, </a:t>
            </a:r>
          </a:p>
          <a:p>
            <a:pPr marL="0" indent="0" algn="ctr">
              <a:buNone/>
            </a:pPr>
            <a:r>
              <a:rPr lang="en-US" sz="2400" dirty="0" smtClean="0"/>
              <a:t>held </a:t>
            </a:r>
            <a:r>
              <a:rPr lang="en-US" sz="2400" dirty="0" smtClean="0"/>
              <a:t>him hostage, </a:t>
            </a:r>
            <a:r>
              <a:rPr lang="en-US" sz="2400" dirty="0" smtClean="0"/>
              <a:t>and demanded </a:t>
            </a:r>
            <a:r>
              <a:rPr lang="en-US" sz="2400" dirty="0" smtClean="0"/>
              <a:t>gold in exchange for his release.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" t="392" r="325" b="15952"/>
          <a:stretch/>
        </p:blipFill>
        <p:spPr bwMode="auto">
          <a:xfrm>
            <a:off x="5275167" y="2468880"/>
            <a:ext cx="3840480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4" y="1"/>
            <a:ext cx="3809996" cy="99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" r="4320" b="6585"/>
          <a:stretch/>
        </p:blipFill>
        <p:spPr bwMode="auto">
          <a:xfrm>
            <a:off x="-8467" y="2468879"/>
            <a:ext cx="3833071" cy="438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24604" y="3105834"/>
            <a:ext cx="14505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The Inca filled three rooms with gold, but Pizarro ordered the ruler killed anyway.</a:t>
            </a:r>
          </a:p>
        </p:txBody>
      </p:sp>
    </p:spTree>
    <p:extLst>
      <p:ext uri="{BB962C8B-B14F-4D97-AF65-F5344CB8AC3E}">
        <p14:creationId xmlns:p14="http://schemas.microsoft.com/office/powerpoint/2010/main" val="251699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316"/>
            <a:ext cx="5867398" cy="1783884"/>
          </a:xfrm>
        </p:spPr>
        <p:txBody>
          <a:bodyPr>
            <a:normAutofit/>
          </a:bodyPr>
          <a:lstStyle/>
          <a:p>
            <a:pPr algn="ctr"/>
            <a:r>
              <a:rPr lang="en-US" sz="2400" cap="none" dirty="0" smtClean="0">
                <a:solidFill>
                  <a:srgbClr val="FF0000"/>
                </a:solidFill>
              </a:rPr>
              <a:t>Francisco Coronado </a:t>
            </a:r>
            <a:r>
              <a:rPr lang="en-US" sz="2400" cap="none" dirty="0">
                <a:solidFill>
                  <a:srgbClr val="FF0000"/>
                </a:solidFill>
              </a:rPr>
              <a:t>s</a:t>
            </a:r>
            <a:r>
              <a:rPr lang="en-US" sz="2400" cap="none" dirty="0" smtClean="0">
                <a:solidFill>
                  <a:srgbClr val="FF0000"/>
                </a:solidFill>
              </a:rPr>
              <a:t>earched </a:t>
            </a:r>
            <a:r>
              <a:rPr lang="en-US" sz="2400" cap="none" dirty="0">
                <a:solidFill>
                  <a:srgbClr val="FF0000"/>
                </a:solidFill>
              </a:rPr>
              <a:t>f</a:t>
            </a:r>
            <a:r>
              <a:rPr lang="en-US" sz="2400" cap="none" dirty="0" smtClean="0">
                <a:solidFill>
                  <a:srgbClr val="FF0000"/>
                </a:solidFill>
              </a:rPr>
              <a:t>or </a:t>
            </a:r>
            <a:r>
              <a:rPr lang="en-US" sz="2400" cap="none" dirty="0">
                <a:solidFill>
                  <a:srgbClr val="FF0000"/>
                </a:solidFill>
              </a:rPr>
              <a:t>t</a:t>
            </a:r>
            <a:r>
              <a:rPr lang="en-US" sz="2400" cap="none" dirty="0" smtClean="0">
                <a:solidFill>
                  <a:srgbClr val="FF0000"/>
                </a:solidFill>
              </a:rPr>
              <a:t>he </a:t>
            </a:r>
            <a:br>
              <a:rPr lang="en-US" sz="2400" cap="none" dirty="0" smtClean="0">
                <a:solidFill>
                  <a:srgbClr val="FF0000"/>
                </a:solidFill>
              </a:rPr>
            </a:br>
            <a:r>
              <a:rPr lang="en-US" sz="2400" cap="none" dirty="0" smtClean="0">
                <a:solidFill>
                  <a:srgbClr val="FF0000"/>
                </a:solidFill>
              </a:rPr>
              <a:t>Seven Cities Of Cibola 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1800" cap="none" dirty="0" smtClean="0">
                <a:solidFill>
                  <a:srgbClr val="FF0000"/>
                </a:solidFill>
              </a:rPr>
              <a:t>(cities decorated with gold &amp; jewels)</a:t>
            </a:r>
            <a:br>
              <a:rPr lang="en-US" sz="1800" cap="none" dirty="0" smtClean="0">
                <a:solidFill>
                  <a:srgbClr val="FF0000"/>
                </a:solidFill>
              </a:rPr>
            </a:br>
            <a:r>
              <a:rPr lang="en-US" sz="1800" cap="none" dirty="0" smtClean="0">
                <a:solidFill>
                  <a:srgbClr val="FF0000"/>
                </a:solidFill>
              </a:rPr>
              <a:t>in </a:t>
            </a:r>
            <a:r>
              <a:rPr lang="en-US" sz="1800" dirty="0" smtClean="0">
                <a:solidFill>
                  <a:srgbClr val="FF0000"/>
                </a:solidFill>
              </a:rPr>
              <a:t>February</a:t>
            </a:r>
            <a:r>
              <a:rPr lang="en-US" sz="1800" dirty="0">
                <a:solidFill>
                  <a:srgbClr val="FF0000"/>
                </a:solidFill>
              </a:rPr>
              <a:t>, 1540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cap="none" dirty="0" smtClean="0">
                <a:solidFill>
                  <a:srgbClr val="FF0000"/>
                </a:solidFill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943600" y="3736071"/>
            <a:ext cx="3200399" cy="312192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Three important discoveries:</a:t>
            </a:r>
          </a:p>
          <a:p>
            <a:r>
              <a:rPr lang="en-US" sz="2000" dirty="0" smtClean="0"/>
              <a:t>the </a:t>
            </a:r>
            <a:r>
              <a:rPr lang="en-US" sz="2000" dirty="0"/>
              <a:t>Grand </a:t>
            </a:r>
            <a:r>
              <a:rPr lang="en-US" sz="2000" dirty="0" smtClean="0"/>
              <a:t>Canyon </a:t>
            </a:r>
            <a:endParaRPr lang="en-US" sz="2000" dirty="0" smtClean="0"/>
          </a:p>
          <a:p>
            <a:r>
              <a:rPr lang="en-US" sz="2000" dirty="0" smtClean="0"/>
              <a:t>Indian </a:t>
            </a:r>
            <a:r>
              <a:rPr lang="en-US" sz="2000" dirty="0"/>
              <a:t>pueblos along the Rio Grande 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 smtClean="0"/>
              <a:t>Great Plains </a:t>
            </a:r>
            <a:r>
              <a:rPr lang="en-US" sz="2000" dirty="0"/>
              <a:t>full of buffalo herds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-14661"/>
            <a:ext cx="3124200" cy="375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3670" r="15221" b="-491"/>
          <a:stretch/>
        </p:blipFill>
        <p:spPr bwMode="auto">
          <a:xfrm rot="10800000" flipV="1">
            <a:off x="706837" y="1811200"/>
            <a:ext cx="4589060" cy="372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10800000" flipH="1" flipV="1">
            <a:off x="-17064" y="5370120"/>
            <a:ext cx="603686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</a:t>
            </a:r>
            <a:endParaRPr lang="en-US" sz="2000" dirty="0" smtClean="0"/>
          </a:p>
          <a:p>
            <a:pPr algn="ctr"/>
            <a:r>
              <a:rPr lang="en-US" sz="2000" dirty="0" smtClean="0"/>
              <a:t>He travelled with 300 </a:t>
            </a:r>
            <a:r>
              <a:rPr lang="en-US" sz="2000" dirty="0"/>
              <a:t>soldiers, 1,000 Indian </a:t>
            </a:r>
            <a:r>
              <a:rPr lang="en-US" sz="2000" dirty="0" smtClean="0"/>
              <a:t>allies</a:t>
            </a:r>
            <a:r>
              <a:rPr lang="en-US" sz="2000" dirty="0"/>
              <a:t> </a:t>
            </a:r>
            <a:r>
              <a:rPr lang="en-US" sz="2000" dirty="0" smtClean="0"/>
              <a:t>&amp; slaves</a:t>
            </a:r>
            <a:r>
              <a:rPr lang="en-US" sz="2000" dirty="0"/>
              <a:t>, </a:t>
            </a:r>
            <a:r>
              <a:rPr lang="en-US" sz="2000" dirty="0" smtClean="0"/>
              <a:t>several missionaries, and </a:t>
            </a:r>
            <a:r>
              <a:rPr lang="en-US" sz="2000" dirty="0"/>
              <a:t>about 1,500 </a:t>
            </a:r>
            <a:r>
              <a:rPr lang="en-US" sz="2000" dirty="0" smtClean="0"/>
              <a:t>livestock</a:t>
            </a:r>
            <a:r>
              <a:rPr lang="en-US" sz="2000" dirty="0"/>
              <a:t>. </a:t>
            </a:r>
            <a:endParaRPr lang="en-US" sz="2000" dirty="0" smtClean="0"/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5523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t="7735" r="1207" b="3981"/>
          <a:stretch/>
        </p:blipFill>
        <p:spPr bwMode="auto">
          <a:xfrm>
            <a:off x="0" y="990600"/>
            <a:ext cx="4787331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17" r="426" b="1867"/>
          <a:stretch/>
        </p:blipFill>
        <p:spPr bwMode="auto">
          <a:xfrm>
            <a:off x="4953000" y="3070799"/>
            <a:ext cx="4025510" cy="340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87331" cy="731520"/>
          </a:xfrm>
        </p:spPr>
        <p:txBody>
          <a:bodyPr>
            <a:normAutofit fontScale="90000"/>
          </a:bodyPr>
          <a:lstStyle/>
          <a:p>
            <a:r>
              <a:rPr lang="en-US" sz="3600" b="1" cap="none" dirty="0" smtClean="0"/>
              <a:t>Cabrillo Explored California</a:t>
            </a:r>
            <a:endParaRPr lang="en-US" sz="3600" b="1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87331" y="152400"/>
            <a:ext cx="4356669" cy="3642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June, 1542</a:t>
            </a:r>
          </a:p>
          <a:p>
            <a:pPr marL="0" indent="0" algn="ctr">
              <a:buNone/>
            </a:pPr>
            <a:r>
              <a:rPr lang="en-US" sz="2800" dirty="0" smtClean="0"/>
              <a:t>Juan </a:t>
            </a:r>
            <a:r>
              <a:rPr lang="en-US" sz="2800" dirty="0"/>
              <a:t>Rodriguez Cabrillo </a:t>
            </a:r>
            <a:r>
              <a:rPr lang="en-US" sz="2800" dirty="0" smtClean="0"/>
              <a:t> </a:t>
            </a: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was the </a:t>
            </a:r>
            <a:r>
              <a:rPr lang="en-US" sz="2800" dirty="0"/>
              <a:t>first European </a:t>
            </a:r>
            <a:r>
              <a:rPr lang="en-US" sz="2800" dirty="0" smtClean="0"/>
              <a:t>to </a:t>
            </a:r>
          </a:p>
          <a:p>
            <a:pPr marL="0" indent="0" algn="ctr">
              <a:buNone/>
            </a:pPr>
            <a:r>
              <a:rPr lang="en-US" sz="2800" dirty="0" smtClean="0"/>
              <a:t>explore the west </a:t>
            </a:r>
            <a:r>
              <a:rPr lang="en-US" sz="2800" dirty="0" smtClean="0"/>
              <a:t>coast </a:t>
            </a: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of </a:t>
            </a:r>
            <a:r>
              <a:rPr lang="en-US" sz="2800" dirty="0" smtClean="0"/>
              <a:t>the </a:t>
            </a:r>
            <a:r>
              <a:rPr lang="en-US" sz="2800" dirty="0" smtClean="0"/>
              <a:t>Unites </a:t>
            </a:r>
            <a:r>
              <a:rPr lang="en-US" sz="2800" dirty="0" smtClean="0"/>
              <a:t>States</a:t>
            </a:r>
            <a:endParaRPr lang="en-US" sz="45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5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6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600200"/>
            <a:ext cx="9144000" cy="291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" y="-76200"/>
            <a:ext cx="9144000" cy="10668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Pedro </a:t>
            </a:r>
            <a:r>
              <a:rPr lang="en-US" sz="2800" b="1" dirty="0"/>
              <a:t>Menendez de </a:t>
            </a:r>
            <a:r>
              <a:rPr lang="en-US" sz="2800" b="1" dirty="0" smtClean="0"/>
              <a:t>Aviles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forced </a:t>
            </a:r>
            <a:r>
              <a:rPr lang="en-US" sz="2800" b="1" dirty="0" smtClean="0"/>
              <a:t>the French out </a:t>
            </a:r>
            <a:r>
              <a:rPr lang="en-US" sz="2800" b="1" dirty="0"/>
              <a:t>of </a:t>
            </a:r>
            <a:r>
              <a:rPr lang="en-US" sz="2800" b="1" dirty="0" smtClean="0"/>
              <a:t>Florida in 1565.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19050" y="1600200"/>
            <a:ext cx="9144000" cy="42211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Aviles was sent to </a:t>
            </a:r>
            <a:r>
              <a:rPr lang="en-US" dirty="0">
                <a:solidFill>
                  <a:srgbClr val="FFFF00"/>
                </a:solidFill>
              </a:rPr>
              <a:t>protect the </a:t>
            </a:r>
            <a:r>
              <a:rPr lang="en-US" dirty="0" smtClean="0">
                <a:solidFill>
                  <a:srgbClr val="FFFF00"/>
                </a:solidFill>
              </a:rPr>
              <a:t>region &amp; establish a colony in Florida.  </a:t>
            </a:r>
            <a:endParaRPr lang="en-US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He </a:t>
            </a:r>
            <a:r>
              <a:rPr lang="en-US" dirty="0" smtClean="0">
                <a:solidFill>
                  <a:srgbClr val="FFFF00"/>
                </a:solidFill>
              </a:rPr>
              <a:t>had St. Augustine, a presidio, built to protect the region from enemies.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780768"/>
            <a:ext cx="3276600" cy="205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60" y="4994055"/>
            <a:ext cx="539314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Today St. Augustine is the oldest permanent European </a:t>
            </a:r>
            <a:r>
              <a:rPr lang="en-US" sz="2800" smtClean="0"/>
              <a:t>settlement </a:t>
            </a:r>
            <a:r>
              <a:rPr lang="en-US" sz="2800" smtClean="0"/>
              <a:t>in </a:t>
            </a:r>
            <a:r>
              <a:rPr lang="en-US" sz="2800" dirty="0" smtClean="0"/>
              <a:t>the United States.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2182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25"/>
                    </a14:imgEffect>
                    <a14:imgEffect>
                      <a14:brightnessContrast bright="-31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" t="12066" r="22304" b="16"/>
          <a:stretch/>
        </p:blipFill>
        <p:spPr bwMode="auto">
          <a:xfrm>
            <a:off x="-23446" y="1384897"/>
            <a:ext cx="9167446" cy="547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"/>
            <a:ext cx="9144000" cy="1384896"/>
          </a:xfrm>
          <a:solidFill>
            <a:schemeClr val="bg1">
              <a:alpha val="85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600" dirty="0"/>
              <a:t>Settlements extend into the “Borderlands” </a:t>
            </a:r>
            <a:endParaRPr lang="en-US" sz="3600" dirty="0" smtClean="0"/>
          </a:p>
          <a:p>
            <a:pPr marL="0" indent="0" algn="ctr">
              <a:buNone/>
            </a:pPr>
            <a:r>
              <a:rPr lang="en-US" sz="2400" b="1" dirty="0" smtClean="0"/>
              <a:t>By the end of the 1770 Spain </a:t>
            </a:r>
            <a:r>
              <a:rPr lang="en-US" sz="2400" b="1" dirty="0"/>
              <a:t>had pushed </a:t>
            </a:r>
            <a:r>
              <a:rPr lang="en-US" sz="2400" b="1" dirty="0" smtClean="0"/>
              <a:t>north </a:t>
            </a:r>
            <a:r>
              <a:rPr lang="en-US" sz="2400" b="1" dirty="0"/>
              <a:t>into </a:t>
            </a:r>
            <a:endParaRPr lang="en-US" sz="2400" b="1" dirty="0" smtClean="0"/>
          </a:p>
          <a:p>
            <a:pPr marL="0" indent="0" algn="ctr">
              <a:buNone/>
            </a:pPr>
            <a:r>
              <a:rPr lang="en-US" sz="2400" b="1" dirty="0" smtClean="0"/>
              <a:t>present-day </a:t>
            </a:r>
            <a:r>
              <a:rPr lang="en-US" sz="2400" b="1" dirty="0"/>
              <a:t>Texas, New Mexico, Arizona, and </a:t>
            </a:r>
            <a:r>
              <a:rPr lang="en-US" sz="2400" b="1" dirty="0" smtClean="0"/>
              <a:t>California.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034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Spanish exploration of the New World triggered the Columbian Exchange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r>
              <a:rPr lang="en-US" dirty="0" smtClean="0"/>
              <a:t>The transfer (movement) of people, plants, animals, and diseases back and forth across the Atlantic Ocean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effects of the Columbian Exchange were mostly negative for Native Americans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Diseases </a:t>
            </a:r>
          </a:p>
          <a:p>
            <a:pPr lvl="1"/>
            <a:r>
              <a:rPr lang="en-US" dirty="0" smtClean="0"/>
              <a:t>Slavery</a:t>
            </a:r>
          </a:p>
          <a:p>
            <a:pPr lvl="1"/>
            <a:r>
              <a:rPr lang="en-US" dirty="0" smtClean="0"/>
              <a:t>Many were forced to change their culture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7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8" y="1517724"/>
            <a:ext cx="6246295" cy="512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347" y="381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Conquistadors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609600"/>
            <a:ext cx="9144000" cy="1295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dirty="0" smtClean="0"/>
              <a:t>These soldiers were sent to the New World to conquer the Native American people, claim land, &amp; protect the land Spain took over.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58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058189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Missionaries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867400" y="3695701"/>
            <a:ext cx="3276599" cy="314324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400" b="1" dirty="0" smtClean="0"/>
              <a:t>Bartoleméu </a:t>
            </a:r>
            <a:r>
              <a:rPr lang="en-US" sz="2400" b="1" dirty="0"/>
              <a:t>de Las Casas </a:t>
            </a:r>
            <a:r>
              <a:rPr lang="en-US" sz="2400" b="1" dirty="0"/>
              <a:t> </a:t>
            </a:r>
            <a:r>
              <a:rPr lang="en-US" sz="2400" b="1" dirty="0" smtClean="0"/>
              <a:t>                   </a:t>
            </a:r>
          </a:p>
          <a:p>
            <a:pPr marL="0" indent="0" algn="ctr">
              <a:buNone/>
            </a:pPr>
            <a:r>
              <a:rPr lang="en-US" sz="2400" dirty="0" smtClean="0"/>
              <a:t>1502- travelled </a:t>
            </a:r>
            <a:r>
              <a:rPr lang="en-US" sz="2400" dirty="0"/>
              <a:t>to </a:t>
            </a:r>
            <a:r>
              <a:rPr lang="en-US" sz="2400" dirty="0" smtClean="0"/>
              <a:t>New </a:t>
            </a:r>
            <a:r>
              <a:rPr lang="en-US" sz="2400" dirty="0"/>
              <a:t>World </a:t>
            </a:r>
          </a:p>
          <a:p>
            <a:pPr marL="0" indent="0" algn="ctr">
              <a:buNone/>
            </a:pPr>
            <a:r>
              <a:rPr lang="en-US" sz="2400" dirty="0" smtClean="0"/>
              <a:t>1514- shared his </a:t>
            </a:r>
            <a:r>
              <a:rPr lang="en-US" sz="2400" dirty="0" smtClean="0"/>
              <a:t>upset over the mistreatment of Native Americans.  </a:t>
            </a:r>
            <a:r>
              <a:rPr lang="en-US" sz="2400" dirty="0" smtClean="0"/>
              <a:t>He spent the rest of his life trying to protect their rights. 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9" b="-640"/>
          <a:stretch/>
        </p:blipFill>
        <p:spPr bwMode="auto">
          <a:xfrm>
            <a:off x="6058189" y="115644"/>
            <a:ext cx="2857211" cy="342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3048000"/>
            <a:ext cx="22860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" y="609600"/>
            <a:ext cx="6058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They were sent </a:t>
            </a:r>
            <a:r>
              <a:rPr lang="en-US" sz="2400" dirty="0" smtClean="0">
                <a:solidFill>
                  <a:srgbClr val="7030A0"/>
                </a:solidFill>
              </a:rPr>
              <a:t>to teach Native Americans about their </a:t>
            </a:r>
            <a:r>
              <a:rPr lang="en-US" sz="2400" dirty="0" smtClean="0">
                <a:solidFill>
                  <a:srgbClr val="7030A0"/>
                </a:solidFill>
              </a:rPr>
              <a:t>religion and way of life.</a:t>
            </a:r>
            <a:endParaRPr lang="en-US" sz="2400" dirty="0" smtClean="0">
              <a:solidFill>
                <a:srgbClr val="7030A0"/>
              </a:solidFill>
            </a:endParaRPr>
          </a:p>
          <a:p>
            <a:pPr algn="ctr"/>
            <a:endParaRPr 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190499" y="1563707"/>
            <a:ext cx="5676902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mpd="dbl">
            <a:solidFill>
              <a:srgbClr val="58267E"/>
            </a:solidFill>
          </a:ln>
        </p:spPr>
        <p:txBody>
          <a:bodyPr wrap="square" rtlCol="0">
            <a:spAutoFit/>
          </a:bodyPr>
          <a:lstStyle/>
          <a:p>
            <a:endParaRPr lang="en-US" sz="800" dirty="0" smtClean="0"/>
          </a:p>
          <a:p>
            <a:pPr algn="ctr"/>
            <a:endParaRPr lang="en-US" sz="800" b="1" dirty="0"/>
          </a:p>
          <a:p>
            <a:pPr algn="ctr"/>
            <a:r>
              <a:rPr lang="en-US" sz="2000" b="1" dirty="0" smtClean="0">
                <a:solidFill>
                  <a:srgbClr val="A50021"/>
                </a:solidFill>
              </a:rPr>
              <a:t>Teaching Native Americans helped Spain gain supporters, or allies, in the New World. </a:t>
            </a:r>
          </a:p>
          <a:p>
            <a:endParaRPr lang="en-US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2590800" y="3048000"/>
            <a:ext cx="2819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</a:t>
            </a:r>
            <a:r>
              <a:rPr lang="en-US" b="1" dirty="0" smtClean="0"/>
              <a:t>ome missionaries were cruel and abusive to Native Americans though.</a:t>
            </a:r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r>
              <a:rPr lang="en-US" b="1" dirty="0"/>
              <a:t>Most believed Native Americans were uncivilized &amp; needed to be saved from their own “savage” </a:t>
            </a:r>
            <a:r>
              <a:rPr lang="en-US" b="1" dirty="0" smtClean="0"/>
              <a:t>beliefs &amp; </a:t>
            </a:r>
            <a:r>
              <a:rPr lang="en-US" b="1" dirty="0"/>
              <a:t>way of life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5007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5105400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/>
              <a:t> </a:t>
            </a:r>
            <a:r>
              <a:rPr lang="en-US" dirty="0"/>
              <a:t/>
            </a:r>
            <a:br>
              <a:rPr lang="en-US" dirty="0"/>
            </a:br>
            <a:r>
              <a:rPr lang="en-US" sz="6000" i="1" cap="none" dirty="0" smtClean="0">
                <a:latin typeface="Book Antiqua" pitchFamily="18" charset="0"/>
              </a:rPr>
              <a:t>Spain controlled </a:t>
            </a:r>
            <a:r>
              <a:rPr lang="en-US" sz="6000" i="1" cap="none" dirty="0" smtClean="0">
                <a:latin typeface="Book Antiqua" pitchFamily="18" charset="0"/>
              </a:rPr>
              <a:t>its </a:t>
            </a:r>
            <a:r>
              <a:rPr lang="en-US" sz="6000" i="1" cap="none" dirty="0" smtClean="0">
                <a:latin typeface="Book Antiqua" pitchFamily="18" charset="0"/>
              </a:rPr>
              <a:t>colonies </a:t>
            </a:r>
            <a:br>
              <a:rPr lang="en-US" sz="6000" i="1" cap="none" dirty="0" smtClean="0">
                <a:latin typeface="Book Antiqua" pitchFamily="18" charset="0"/>
              </a:rPr>
            </a:br>
            <a:r>
              <a:rPr lang="en-US" sz="6000" i="1" cap="none" dirty="0" smtClean="0">
                <a:latin typeface="Book Antiqua" pitchFamily="18" charset="0"/>
              </a:rPr>
              <a:t>by building different settlements; </a:t>
            </a:r>
            <a:br>
              <a:rPr lang="en-US" sz="6000" i="1" cap="none" dirty="0" smtClean="0">
                <a:latin typeface="Book Antiqua" pitchFamily="18" charset="0"/>
              </a:rPr>
            </a:br>
            <a:r>
              <a:rPr lang="en-US" sz="6000" i="1" cap="none" dirty="0" smtClean="0">
                <a:latin typeface="Book Antiqua" pitchFamily="18" charset="0"/>
              </a:rPr>
              <a:t>including presidios, missions, and plantations.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8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Why explore the World?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152400" y="1295400"/>
            <a:ext cx="9753600" cy="6324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" y="533400"/>
            <a:ext cx="9174126" cy="605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71043" y="1806051"/>
            <a:ext cx="3973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n w="38100">
                  <a:solidFill>
                    <a:schemeClr val="bg1"/>
                  </a:solidFill>
                </a:ln>
                <a:solidFill>
                  <a:srgbClr val="FFCF37"/>
                </a:solidFill>
              </a:rPr>
              <a:t>GOLD</a:t>
            </a:r>
            <a:endParaRPr lang="en-US" sz="8000" b="1" dirty="0">
              <a:ln w="38100">
                <a:solidFill>
                  <a:schemeClr val="bg1"/>
                </a:solidFill>
              </a:ln>
              <a:solidFill>
                <a:srgbClr val="FFCF3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9035" y="3149820"/>
            <a:ext cx="44977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GLORY</a:t>
            </a:r>
            <a:endParaRPr lang="en-US" sz="8000" b="1" dirty="0">
              <a:ln w="381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9494" y="4466513"/>
            <a:ext cx="31167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n w="38100">
                  <a:solidFill>
                    <a:schemeClr val="bg1">
                      <a:alpha val="77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GOD</a:t>
            </a:r>
            <a:endParaRPr lang="en-US" sz="8000" b="1" dirty="0">
              <a:ln w="38100">
                <a:solidFill>
                  <a:schemeClr val="bg1">
                    <a:alpha val="77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52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263"/>
          <a:stretch/>
        </p:blipFill>
        <p:spPr bwMode="auto">
          <a:xfrm>
            <a:off x="9071" y="0"/>
            <a:ext cx="91349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28105" cy="121033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cap="none" dirty="0" smtClean="0">
                <a:solidFill>
                  <a:srgbClr val="A50021"/>
                </a:solidFill>
              </a:rPr>
              <a:t>Presidios-</a:t>
            </a:r>
            <a:br>
              <a:rPr lang="en-US" b="1" cap="none" dirty="0" smtClean="0">
                <a:solidFill>
                  <a:srgbClr val="A50021"/>
                </a:solidFill>
              </a:rPr>
            </a:br>
            <a:r>
              <a:rPr lang="en-US" sz="3100" b="1" cap="none" dirty="0" smtClean="0">
                <a:solidFill>
                  <a:srgbClr val="A50021"/>
                </a:solidFill>
              </a:rPr>
              <a:t>military forts used by soldiers protecting </a:t>
            </a:r>
            <a:r>
              <a:rPr lang="en-US" sz="3100" b="1" cap="none" dirty="0">
                <a:solidFill>
                  <a:srgbClr val="A50021"/>
                </a:solidFill>
              </a:rPr>
              <a:t>S</a:t>
            </a:r>
            <a:r>
              <a:rPr lang="en-US" sz="3100" b="1" cap="none" dirty="0" smtClean="0">
                <a:solidFill>
                  <a:srgbClr val="A50021"/>
                </a:solidFill>
              </a:rPr>
              <a:t>pain’s colonies</a:t>
            </a:r>
            <a:endParaRPr lang="en-US" sz="3100" b="1" cap="none" dirty="0">
              <a:solidFill>
                <a:srgbClr val="A5002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181600" y="1752600"/>
            <a:ext cx="3810000" cy="228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They offered protection against: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pirates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hostile Native American tribes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enemy explorers &amp; colonists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4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1" b="2525"/>
          <a:stretch/>
        </p:blipFill>
        <p:spPr bwMode="auto">
          <a:xfrm>
            <a:off x="19334" y="152400"/>
            <a:ext cx="3505200" cy="361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171747"/>
            <a:ext cx="3524534" cy="609600"/>
          </a:xfrm>
          <a:noFill/>
        </p:spPr>
        <p:txBody>
          <a:bodyPr/>
          <a:lstStyle/>
          <a:p>
            <a:pPr algn="ctr"/>
            <a:r>
              <a:rPr lang="en-US" b="1" i="1" cap="none" dirty="0" smtClean="0">
                <a:solidFill>
                  <a:srgbClr val="7030A0"/>
                </a:solidFill>
                <a:latin typeface="Book Antiqua" pitchFamily="18" charset="0"/>
              </a:rPr>
              <a:t>Missions</a:t>
            </a:r>
            <a:endParaRPr lang="en-US" b="1" i="1" cap="none" dirty="0">
              <a:solidFill>
                <a:srgbClr val="7030A0"/>
              </a:solidFill>
              <a:latin typeface="Book Antiqu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114800" y="304800"/>
            <a:ext cx="4662101" cy="3276600"/>
          </a:xfrm>
          <a:ln w="139700" cap="sq" cmpd="thickThin">
            <a:solidFill>
              <a:srgbClr val="58267E"/>
            </a:solidFill>
            <a:bevel/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They </a:t>
            </a:r>
            <a:r>
              <a:rPr lang="en-US" sz="3200" dirty="0" smtClean="0"/>
              <a:t>included:</a:t>
            </a:r>
          </a:p>
          <a:p>
            <a:r>
              <a:rPr lang="en-US" sz="3200" dirty="0" smtClean="0"/>
              <a:t>a church</a:t>
            </a:r>
          </a:p>
          <a:p>
            <a:r>
              <a:rPr lang="en-US" sz="3200" dirty="0"/>
              <a:t>workshops</a:t>
            </a:r>
          </a:p>
          <a:p>
            <a:r>
              <a:rPr lang="en-US" sz="3200" dirty="0"/>
              <a:t>storage rooms</a:t>
            </a:r>
          </a:p>
          <a:p>
            <a:r>
              <a:rPr lang="en-US" sz="3200" dirty="0" smtClean="0"/>
              <a:t>stables </a:t>
            </a:r>
            <a:r>
              <a:rPr lang="en-US" sz="3200" dirty="0" smtClean="0"/>
              <a:t>for animals</a:t>
            </a:r>
          </a:p>
          <a:p>
            <a:r>
              <a:rPr lang="en-US" sz="3200" dirty="0" smtClean="0"/>
              <a:t>grazing </a:t>
            </a:r>
            <a:r>
              <a:rPr lang="en-US" sz="3200" dirty="0" smtClean="0"/>
              <a:t>&amp; </a:t>
            </a:r>
            <a:r>
              <a:rPr lang="en-US" sz="3200" dirty="0" smtClean="0"/>
              <a:t>farmland</a:t>
            </a:r>
          </a:p>
          <a:p>
            <a:r>
              <a:rPr lang="en-US" sz="3200" dirty="0" smtClean="0"/>
              <a:t>living </a:t>
            </a:r>
            <a:r>
              <a:rPr lang="en-US" sz="3200" dirty="0"/>
              <a:t>quarters for priests &amp; </a:t>
            </a:r>
            <a:r>
              <a:rPr lang="en-US" sz="3200" dirty="0" smtClean="0"/>
              <a:t>conquistadors</a:t>
            </a:r>
          </a:p>
          <a:p>
            <a:pPr marL="0" indent="0">
              <a:buNone/>
            </a:pPr>
            <a:r>
              <a:rPr lang="en-US" sz="3200" dirty="0" smtClean="0"/>
              <a:t>  </a:t>
            </a:r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867346"/>
            <a:ext cx="35245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i="1" dirty="0" smtClean="0">
                <a:solidFill>
                  <a:srgbClr val="7030A0"/>
                </a:solidFill>
                <a:latin typeface="Book Antiqua" pitchFamily="18" charset="0"/>
              </a:rPr>
              <a:t>run by </a:t>
            </a:r>
            <a:r>
              <a:rPr lang="en-US" sz="2400" i="1" dirty="0" smtClean="0">
                <a:solidFill>
                  <a:srgbClr val="7030A0"/>
                </a:solidFill>
                <a:latin typeface="Book Antiqua" pitchFamily="18" charset="0"/>
              </a:rPr>
              <a:t>missionaries, as a p</a:t>
            </a:r>
            <a:r>
              <a:rPr lang="en-US" sz="2400" i="1" dirty="0" smtClean="0">
                <a:solidFill>
                  <a:srgbClr val="7030A0"/>
                </a:solidFill>
                <a:latin typeface="Book Antiqua" pitchFamily="18" charset="0"/>
              </a:rPr>
              <a:t>lace to </a:t>
            </a:r>
            <a:r>
              <a:rPr lang="en-US" sz="2400" i="1" dirty="0" smtClean="0">
                <a:solidFill>
                  <a:srgbClr val="7030A0"/>
                </a:solidFill>
                <a:latin typeface="Book Antiqua" pitchFamily="18" charset="0"/>
              </a:rPr>
              <a:t>teach </a:t>
            </a:r>
            <a:r>
              <a:rPr lang="en-US" sz="2400" i="1" dirty="0" smtClean="0">
                <a:solidFill>
                  <a:srgbClr val="7030A0"/>
                </a:solidFill>
                <a:latin typeface="Book Antiqua" pitchFamily="18" charset="0"/>
              </a:rPr>
              <a:t>a </a:t>
            </a:r>
            <a:r>
              <a:rPr lang="en-US" sz="2400" i="1" dirty="0" smtClean="0">
                <a:solidFill>
                  <a:srgbClr val="7030A0"/>
                </a:solidFill>
                <a:latin typeface="Book Antiqua" pitchFamily="18" charset="0"/>
              </a:rPr>
              <a:t>new religion &amp; way of </a:t>
            </a:r>
            <a:r>
              <a:rPr lang="en-US" sz="2400" i="1" dirty="0" smtClean="0">
                <a:solidFill>
                  <a:srgbClr val="7030A0"/>
                </a:solidFill>
                <a:latin typeface="Book Antiqua" pitchFamily="18" charset="0"/>
              </a:rPr>
              <a:t>life to Native Americans</a:t>
            </a:r>
          </a:p>
          <a:p>
            <a:endParaRPr lang="en-US" sz="800" i="1" dirty="0" smtClean="0">
              <a:solidFill>
                <a:srgbClr val="7030A0"/>
              </a:solidFill>
              <a:latin typeface="Book Antiqua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i="1" dirty="0" smtClean="0">
                <a:solidFill>
                  <a:srgbClr val="7030A0"/>
                </a:solidFill>
                <a:latin typeface="Book Antiqua" pitchFamily="18" charset="0"/>
              </a:rPr>
              <a:t>also </a:t>
            </a:r>
            <a:r>
              <a:rPr lang="en-US" sz="2400" i="1" dirty="0" smtClean="0">
                <a:solidFill>
                  <a:srgbClr val="7030A0"/>
                </a:solidFill>
                <a:latin typeface="Book Antiqua" pitchFamily="18" charset="0"/>
              </a:rPr>
              <a:t>served as  military </a:t>
            </a:r>
            <a:r>
              <a:rPr lang="en-US" sz="2400" i="1" dirty="0" smtClean="0">
                <a:solidFill>
                  <a:srgbClr val="7030A0"/>
                </a:solidFill>
                <a:latin typeface="Book Antiqua" pitchFamily="18" charset="0"/>
              </a:rPr>
              <a:t>forts</a:t>
            </a:r>
          </a:p>
          <a:p>
            <a:endParaRPr lang="en-US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" t="8579" r="732" b="10727"/>
          <a:stretch/>
        </p:blipFill>
        <p:spPr bwMode="auto">
          <a:xfrm>
            <a:off x="3657600" y="3886200"/>
            <a:ext cx="5497773" cy="297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79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0"/>
            <a:ext cx="4775200" cy="359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228600"/>
            <a:ext cx="4343401" cy="1066800"/>
          </a:xfrm>
        </p:spPr>
        <p:txBody>
          <a:bodyPr>
            <a:normAutofit/>
          </a:bodyPr>
          <a:lstStyle/>
          <a:p>
            <a:pPr algn="ctr"/>
            <a:r>
              <a:rPr lang="en-US" sz="4000" b="1" cap="none" dirty="0" smtClean="0">
                <a:solidFill>
                  <a:srgbClr val="C00000"/>
                </a:solidFill>
                <a:latin typeface="Chiller" pitchFamily="82" charset="0"/>
              </a:rPr>
              <a:t>New World Slavery</a:t>
            </a:r>
            <a:endParaRPr lang="en-US" sz="4000" b="1" cap="none" dirty="0">
              <a:solidFill>
                <a:srgbClr val="C00000"/>
              </a:solidFill>
              <a:latin typeface="Chiller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044053"/>
            <a:ext cx="4343399" cy="23054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Native Americans were viewed as </a:t>
            </a:r>
            <a:r>
              <a:rPr lang="en-US" sz="2800" dirty="0"/>
              <a:t>property, </a:t>
            </a:r>
            <a:r>
              <a:rPr lang="en-US" sz="2800" dirty="0" smtClean="0"/>
              <a:t>as part of the land that was claimed by Spanish settlers.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5796"/>
            <a:ext cx="4114800" cy="350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14801" y="3595444"/>
            <a:ext cx="5003800" cy="35086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smtClean="0"/>
              <a:t>        They were </a:t>
            </a:r>
            <a:r>
              <a:rPr lang="en-US" sz="2400" dirty="0" smtClean="0"/>
              <a:t>forced to: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/>
              <a:t>mine for gold, silver, etc.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/>
              <a:t>process sugarcane</a:t>
            </a:r>
            <a:endParaRPr lang="en-US" sz="2400" dirty="0"/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/>
              <a:t>work on plantations, </a:t>
            </a:r>
            <a:endParaRPr lang="en-US" sz="2400" dirty="0"/>
          </a:p>
          <a:p>
            <a:pPr algn="ctr"/>
            <a:r>
              <a:rPr lang="en-US" sz="3600" dirty="0" smtClean="0">
                <a:solidFill>
                  <a:srgbClr val="C00000"/>
                </a:solidFill>
                <a:latin typeface="Chiller" pitchFamily="82" charset="0"/>
              </a:rPr>
              <a:t>Many </a:t>
            </a:r>
            <a:r>
              <a:rPr lang="en-US" sz="3600" dirty="0">
                <a:solidFill>
                  <a:srgbClr val="C00000"/>
                </a:solidFill>
                <a:latin typeface="Chiller" pitchFamily="82" charset="0"/>
              </a:rPr>
              <a:t>were sold &amp; sent to distant lands, destined for a life of forced labor.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53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71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0200"/>
            <a:ext cx="4114799" cy="1752600"/>
          </a:xfrm>
        </p:spPr>
        <p:txBody>
          <a:bodyPr>
            <a:noAutofit/>
          </a:bodyPr>
          <a:lstStyle/>
          <a:p>
            <a:pPr algn="ctr"/>
            <a:r>
              <a:rPr lang="en-US" sz="2400" cap="none" dirty="0" smtClean="0">
                <a:latin typeface="Book Antiqua" pitchFamily="18" charset="0"/>
              </a:rPr>
              <a:t>European diseases </a:t>
            </a:r>
            <a:r>
              <a:rPr lang="en-US" sz="2400" cap="none" dirty="0">
                <a:latin typeface="Book Antiqua" pitchFamily="18" charset="0"/>
              </a:rPr>
              <a:t/>
            </a:r>
            <a:br>
              <a:rPr lang="en-US" sz="2400" cap="none" dirty="0">
                <a:latin typeface="Book Antiqua" pitchFamily="18" charset="0"/>
              </a:rPr>
            </a:br>
            <a:r>
              <a:rPr lang="en-US" sz="2400" cap="none" dirty="0" smtClean="0">
                <a:latin typeface="Book Antiqua" pitchFamily="18" charset="0"/>
              </a:rPr>
              <a:t>caused the death</a:t>
            </a:r>
            <a:r>
              <a:rPr lang="en-US" sz="2400" cap="none" dirty="0">
                <a:latin typeface="Book Antiqua" pitchFamily="18" charset="0"/>
              </a:rPr>
              <a:t/>
            </a:r>
            <a:br>
              <a:rPr lang="en-US" sz="2400" cap="none" dirty="0">
                <a:latin typeface="Book Antiqua" pitchFamily="18" charset="0"/>
              </a:rPr>
            </a:br>
            <a:r>
              <a:rPr lang="en-US" sz="2400" cap="none" dirty="0" smtClean="0">
                <a:latin typeface="Book Antiqua" pitchFamily="18" charset="0"/>
              </a:rPr>
              <a:t> of countless native people </a:t>
            </a:r>
            <a:r>
              <a:rPr lang="en-US" sz="2400" cap="none" dirty="0">
                <a:latin typeface="Book Antiqua" pitchFamily="18" charset="0"/>
              </a:rPr>
              <a:t/>
            </a:r>
            <a:br>
              <a:rPr lang="en-US" sz="2400" cap="none" dirty="0">
                <a:latin typeface="Book Antiqua" pitchFamily="18" charset="0"/>
              </a:rPr>
            </a:br>
            <a:r>
              <a:rPr lang="en-US" sz="2400" cap="none" dirty="0" smtClean="0">
                <a:latin typeface="Book Antiqua" pitchFamily="18" charset="0"/>
              </a:rPr>
              <a:t>throughout the </a:t>
            </a:r>
            <a:r>
              <a:rPr lang="en-US" sz="2400" cap="none" dirty="0" smtClean="0">
                <a:latin typeface="Book Antiqua" pitchFamily="18" charset="0"/>
              </a:rPr>
              <a:t>A</a:t>
            </a:r>
            <a:r>
              <a:rPr lang="en-US" sz="2400" cap="none" dirty="0" smtClean="0">
                <a:latin typeface="Book Antiqua" pitchFamily="18" charset="0"/>
              </a:rPr>
              <a:t>mericas.</a:t>
            </a:r>
            <a:r>
              <a:rPr lang="en-US" sz="2400" b="1" i="1" dirty="0" smtClean="0">
                <a:solidFill>
                  <a:srgbClr val="A50021"/>
                </a:solidFill>
                <a:latin typeface="Book Antiqua" pitchFamily="18" charset="0"/>
              </a:rPr>
              <a:t> </a:t>
            </a:r>
            <a:endParaRPr lang="en-US" sz="2400" b="1" dirty="0">
              <a:solidFill>
                <a:srgbClr val="A50021"/>
              </a:solidFill>
              <a:latin typeface="Book Antiqu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267200" y="4114800"/>
            <a:ext cx="4876800" cy="27276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>
                <a:latin typeface="Book Antiqua" pitchFamily="18" charset="0"/>
              </a:rPr>
              <a:t>Settlers began </a:t>
            </a:r>
            <a:r>
              <a:rPr lang="en-US" sz="2000" dirty="0" smtClean="0">
                <a:latin typeface="Book Antiqua" pitchFamily="18" charset="0"/>
              </a:rPr>
              <a:t>importing </a:t>
            </a:r>
            <a:r>
              <a:rPr lang="en-US" sz="2000" dirty="0" smtClean="0">
                <a:latin typeface="Book Antiqua" pitchFamily="18" charset="0"/>
              </a:rPr>
              <a:t>&amp; using </a:t>
            </a:r>
          </a:p>
          <a:p>
            <a:pPr marL="0" indent="0" algn="ctr">
              <a:buNone/>
            </a:pPr>
            <a:r>
              <a:rPr lang="en-US" sz="2000" dirty="0" smtClean="0">
                <a:latin typeface="Book Antiqua" pitchFamily="18" charset="0"/>
              </a:rPr>
              <a:t>enslaved Africans </a:t>
            </a:r>
          </a:p>
          <a:p>
            <a:pPr marL="0" indent="0" algn="ctr">
              <a:buNone/>
            </a:pPr>
            <a:r>
              <a:rPr lang="en-US" sz="2000" dirty="0" smtClean="0">
                <a:latin typeface="Book Antiqua" pitchFamily="18" charset="0"/>
              </a:rPr>
              <a:t>after diseases wiped out </a:t>
            </a:r>
          </a:p>
          <a:p>
            <a:pPr marL="0" indent="0" algn="ctr">
              <a:buNone/>
            </a:pPr>
            <a:r>
              <a:rPr lang="en-US" sz="2000" dirty="0">
                <a:latin typeface="Book Antiqua" pitchFamily="18" charset="0"/>
              </a:rPr>
              <a:t>t</a:t>
            </a:r>
            <a:r>
              <a:rPr lang="en-US" sz="2000" dirty="0" smtClean="0">
                <a:latin typeface="Book Antiqua" pitchFamily="18" charset="0"/>
              </a:rPr>
              <a:t>he </a:t>
            </a:r>
            <a:r>
              <a:rPr lang="en-US" sz="2000" dirty="0" smtClean="0">
                <a:latin typeface="Book Antiqua" pitchFamily="18" charset="0"/>
              </a:rPr>
              <a:t>Native American slave populations.</a:t>
            </a:r>
            <a:endParaRPr lang="en-US" sz="2000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t="9600" r="10241" b="16798"/>
          <a:stretch/>
        </p:blipFill>
        <p:spPr bwMode="auto">
          <a:xfrm>
            <a:off x="-30480" y="4185166"/>
            <a:ext cx="4023360" cy="267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t="6652" r="7426"/>
          <a:stretch/>
        </p:blipFill>
        <p:spPr bwMode="auto">
          <a:xfrm>
            <a:off x="4267200" y="1"/>
            <a:ext cx="4876800" cy="394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0480" y="152400"/>
            <a:ext cx="4114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C00000"/>
                </a:solidFill>
                <a:latin typeface="Chiller" pitchFamily="82" charset="0"/>
              </a:rPr>
              <a:t>The Columbian </a:t>
            </a:r>
            <a:r>
              <a:rPr lang="en-US" sz="4000" i="1" dirty="0" smtClean="0">
                <a:solidFill>
                  <a:srgbClr val="C00000"/>
                </a:solidFill>
                <a:latin typeface="Chiller" pitchFamily="82" charset="0"/>
              </a:rPr>
              <a:t>Exchange</a:t>
            </a:r>
          </a:p>
          <a:p>
            <a:pPr algn="ctr"/>
            <a:r>
              <a:rPr lang="en-US" sz="2800" i="1" dirty="0" smtClean="0">
                <a:solidFill>
                  <a:srgbClr val="C00000"/>
                </a:solidFill>
                <a:latin typeface="Chiller" pitchFamily="82" charset="0"/>
              </a:rPr>
              <a:t>Cause &amp; effect </a:t>
            </a:r>
          </a:p>
        </p:txBody>
      </p:sp>
    </p:spTree>
    <p:extLst>
      <p:ext uri="{BB962C8B-B14F-4D97-AF65-F5344CB8AC3E}">
        <p14:creationId xmlns:p14="http://schemas.microsoft.com/office/powerpoint/2010/main" val="399281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52400"/>
            <a:ext cx="9144000" cy="5287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sz="4300" i="1" dirty="0" smtClean="0">
              <a:latin typeface="Book Antiqua" pitchFamily="18" charset="0"/>
            </a:endParaRPr>
          </a:p>
          <a:p>
            <a:pPr marL="0" indent="0" algn="ctr">
              <a:buNone/>
            </a:pPr>
            <a:r>
              <a:rPr lang="en-US" sz="3900" i="1" dirty="0" smtClean="0">
                <a:solidFill>
                  <a:srgbClr val="00CC00"/>
                </a:solidFill>
                <a:latin typeface="Book Antiqua" pitchFamily="18" charset="0"/>
              </a:rPr>
              <a:t>Each colony </a:t>
            </a:r>
            <a:r>
              <a:rPr lang="en-US" sz="3900" i="1" dirty="0" smtClean="0">
                <a:solidFill>
                  <a:srgbClr val="00CC00"/>
                </a:solidFill>
                <a:latin typeface="Book Antiqua" pitchFamily="18" charset="0"/>
              </a:rPr>
              <a:t>provided </a:t>
            </a:r>
            <a:r>
              <a:rPr lang="en-US" sz="3900" i="1" dirty="0" smtClean="0">
                <a:solidFill>
                  <a:srgbClr val="00CC00"/>
                </a:solidFill>
                <a:latin typeface="Book Antiqua" pitchFamily="18" charset="0"/>
              </a:rPr>
              <a:t>natural resources </a:t>
            </a:r>
            <a:r>
              <a:rPr lang="en-US" sz="3900" i="1" dirty="0" smtClean="0">
                <a:solidFill>
                  <a:srgbClr val="00CC00"/>
                </a:solidFill>
                <a:latin typeface="Book Antiqua" pitchFamily="18" charset="0"/>
              </a:rPr>
              <a:t>and </a:t>
            </a:r>
            <a:r>
              <a:rPr lang="en-US" sz="3900" i="1" dirty="0">
                <a:solidFill>
                  <a:srgbClr val="00CC00"/>
                </a:solidFill>
                <a:latin typeface="Book Antiqua" pitchFamily="18" charset="0"/>
              </a:rPr>
              <a:t>new </a:t>
            </a:r>
            <a:r>
              <a:rPr lang="en-US" sz="3900" i="1" dirty="0">
                <a:solidFill>
                  <a:srgbClr val="00CC00"/>
                </a:solidFill>
                <a:latin typeface="Book Antiqua" pitchFamily="18" charset="0"/>
              </a:rPr>
              <a:t>places for trade, </a:t>
            </a:r>
            <a:r>
              <a:rPr lang="en-US" sz="3900" i="1" dirty="0" smtClean="0">
                <a:solidFill>
                  <a:srgbClr val="00CC00"/>
                </a:solidFill>
                <a:latin typeface="Book Antiqua" pitchFamily="18" charset="0"/>
              </a:rPr>
              <a:t>which </a:t>
            </a:r>
            <a:r>
              <a:rPr lang="en-US" sz="3900" i="1" dirty="0">
                <a:solidFill>
                  <a:srgbClr val="00CC00"/>
                </a:solidFill>
                <a:latin typeface="Book Antiqua" pitchFamily="18" charset="0"/>
              </a:rPr>
              <a:t>allowed Spain </a:t>
            </a:r>
            <a:r>
              <a:rPr lang="en-US" sz="3900" i="1" dirty="0" smtClean="0">
                <a:solidFill>
                  <a:srgbClr val="00CC00"/>
                </a:solidFill>
                <a:latin typeface="Book Antiqua" pitchFamily="18" charset="0"/>
              </a:rPr>
              <a:t>to gain a </a:t>
            </a:r>
            <a:r>
              <a:rPr lang="en-US" sz="3900" i="1" dirty="0">
                <a:solidFill>
                  <a:srgbClr val="00CC00"/>
                </a:solidFill>
                <a:latin typeface="Book Antiqua" pitchFamily="18" charset="0"/>
              </a:rPr>
              <a:t>great amount of </a:t>
            </a:r>
            <a:r>
              <a:rPr lang="en-US" sz="3900" i="1" dirty="0" smtClean="0">
                <a:solidFill>
                  <a:srgbClr val="00CC00"/>
                </a:solidFill>
                <a:latin typeface="Book Antiqua" pitchFamily="18" charset="0"/>
              </a:rPr>
              <a:t>wealth &amp; power. </a:t>
            </a:r>
          </a:p>
          <a:p>
            <a:pPr marL="0" indent="0" algn="ctr">
              <a:buNone/>
            </a:pPr>
            <a:endParaRPr lang="en-US" sz="4300" i="1" dirty="0" smtClean="0">
              <a:latin typeface="Book Antiqua" pitchFamily="18" charset="0"/>
            </a:endParaRPr>
          </a:p>
          <a:p>
            <a:pPr marL="0" indent="0" algn="ctr">
              <a:buNone/>
            </a:pPr>
            <a:r>
              <a:rPr lang="en-US" sz="4300" i="1" dirty="0" smtClean="0">
                <a:latin typeface="Book Antiqua" pitchFamily="18" charset="0"/>
              </a:rPr>
              <a:t>This </a:t>
            </a:r>
            <a:r>
              <a:rPr lang="en-US" sz="4300" i="1" dirty="0">
                <a:latin typeface="Book Antiqua" pitchFamily="18" charset="0"/>
              </a:rPr>
              <a:t>motivated other nations in Europe to begin exploring and claiming land in the Americas as well. </a:t>
            </a:r>
            <a:endParaRPr lang="en-US" sz="4300" dirty="0">
              <a:latin typeface="Book Antiqua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3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24400" cy="6826102"/>
          </a:xfrm>
          <a:solidFill>
            <a:schemeClr val="bg1"/>
          </a:solidFill>
          <a:ln w="920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3600" dirty="0" smtClean="0"/>
              <a:t>Spain led the way, many nations followed!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24400" y="0"/>
            <a:ext cx="4400107" cy="6900530"/>
          </a:xfrm>
          <a:gradFill>
            <a:gsLst>
              <a:gs pos="87000">
                <a:srgbClr val="7030A0"/>
              </a:gs>
              <a:gs pos="2000">
                <a:srgbClr val="03D4A8"/>
              </a:gs>
              <a:gs pos="20000">
                <a:srgbClr val="21D6E0"/>
              </a:gs>
              <a:gs pos="41000">
                <a:srgbClr val="0087E6"/>
              </a:gs>
              <a:gs pos="64000">
                <a:srgbClr val="005CB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en-US" sz="800" dirty="0" smtClean="0"/>
          </a:p>
          <a:p>
            <a:pPr marL="0" indent="0" algn="ctr">
              <a:buNone/>
            </a:pPr>
            <a:r>
              <a:rPr lang="en-US" sz="3600" i="1" dirty="0"/>
              <a:t>The unexpected discovery of the “New World” provided new opportunities for nations to gain wealth &amp; more </a:t>
            </a:r>
            <a:r>
              <a:rPr lang="en-US" sz="3600" i="1" dirty="0" smtClean="0"/>
              <a:t>power.</a:t>
            </a:r>
          </a:p>
          <a:p>
            <a:endParaRPr lang="en-US" sz="8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15542" r="39453" b="6316"/>
          <a:stretch/>
        </p:blipFill>
        <p:spPr bwMode="auto">
          <a:xfrm>
            <a:off x="190500" y="1600200"/>
            <a:ext cx="4297680" cy="498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01069" y="4486870"/>
            <a:ext cx="444293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This led nations in Europe to compete over control of the Americas.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6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t="21907" r="8186" b="8993"/>
          <a:stretch/>
        </p:blipFill>
        <p:spPr bwMode="auto">
          <a:xfrm>
            <a:off x="1333500" y="1295400"/>
            <a:ext cx="6477000" cy="5394960"/>
          </a:xfrm>
          <a:prstGeom prst="rect">
            <a:avLst/>
          </a:prstGeom>
          <a:noFill/>
          <a:ln w="476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664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2400" i="1" dirty="0" smtClean="0">
                <a:latin typeface="Book Antiqua" pitchFamily="18" charset="0"/>
              </a:rPr>
              <a:t>By 1750 France &amp; England were fighting over  the land they each claimed in the Americas!</a:t>
            </a:r>
            <a:endParaRPr lang="en-US" sz="2400" dirty="0">
              <a:latin typeface="Book Antiqu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noFill/>
              </a:rPr>
              <a:t>By 1750 France &amp; England were fighting over  the land they each claimed in the Americas!</a:t>
            </a:r>
            <a:endParaRPr lang="en-US" sz="3600" b="1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5855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-5687"/>
            <a:ext cx="8686800" cy="662940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1200" dirty="0">
              <a:solidFill>
                <a:srgbClr val="A50021"/>
              </a:solidFill>
              <a:latin typeface="Chiller" pitchFamily="82" charset="0"/>
            </a:endParaRPr>
          </a:p>
          <a:p>
            <a:pPr marL="0" indent="0" algn="ctr">
              <a:buNone/>
            </a:pPr>
            <a:r>
              <a:rPr lang="en-US" sz="3900" dirty="0">
                <a:solidFill>
                  <a:srgbClr val="A50021"/>
                </a:solidFill>
                <a:latin typeface="Chiller" pitchFamily="82" charset="0"/>
              </a:rPr>
              <a:t>While many Native Americans chose </a:t>
            </a:r>
          </a:p>
          <a:p>
            <a:pPr marL="0" indent="0" algn="ctr">
              <a:buNone/>
            </a:pPr>
            <a:r>
              <a:rPr lang="en-US" sz="3900" dirty="0">
                <a:solidFill>
                  <a:srgbClr val="A50021"/>
                </a:solidFill>
                <a:latin typeface="Chiller" pitchFamily="82" charset="0"/>
              </a:rPr>
              <a:t>to be part of the cultural exchange with </a:t>
            </a:r>
            <a:r>
              <a:rPr lang="en-US" sz="3900" dirty="0" smtClean="0">
                <a:solidFill>
                  <a:srgbClr val="A50021"/>
                </a:solidFill>
                <a:latin typeface="Chiller" pitchFamily="82" charset="0"/>
              </a:rPr>
              <a:t>Europeans…</a:t>
            </a:r>
            <a:endParaRPr lang="en-US" sz="3900" b="1" dirty="0">
              <a:solidFill>
                <a:srgbClr val="A50021"/>
              </a:solidFill>
              <a:latin typeface="Chiller" pitchFamily="82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dirty="0">
                <a:latin typeface="Book Antiqua" pitchFamily="18" charset="0"/>
              </a:rPr>
              <a:t>Some Native Americans welcomed explorers and willingly traded with them.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>
                <a:latin typeface="Book Antiqua" pitchFamily="18" charset="0"/>
              </a:rPr>
              <a:t>Some Native Americans saw explorers &amp; settlers as possible allies.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>
                <a:latin typeface="Book Antiqua" pitchFamily="18" charset="0"/>
              </a:rPr>
              <a:t>Native Americans were introduced to new goods, foods, and ideas that they enjoyed.</a:t>
            </a:r>
          </a:p>
          <a:p>
            <a:pPr marL="0" indent="0" algn="ctr">
              <a:buNone/>
            </a:pPr>
            <a:r>
              <a:rPr lang="en-US" sz="4300" dirty="0" smtClean="0">
                <a:solidFill>
                  <a:srgbClr val="A50021"/>
                </a:solidFill>
                <a:latin typeface="Chiller" pitchFamily="82" charset="0"/>
              </a:rPr>
              <a:t>… they were still victims </a:t>
            </a:r>
            <a:r>
              <a:rPr lang="en-US" sz="4300" dirty="0">
                <a:solidFill>
                  <a:srgbClr val="A50021"/>
                </a:solidFill>
                <a:latin typeface="Chiller" pitchFamily="82" charset="0"/>
              </a:rPr>
              <a:t>of </a:t>
            </a:r>
            <a:r>
              <a:rPr lang="en-US" sz="4300" dirty="0" smtClean="0">
                <a:solidFill>
                  <a:srgbClr val="A50021"/>
                </a:solidFill>
                <a:latin typeface="Chiller" pitchFamily="82" charset="0"/>
              </a:rPr>
              <a:t>conquest!</a:t>
            </a:r>
            <a:endParaRPr lang="en-US" sz="4300" b="1" dirty="0"/>
          </a:p>
          <a:p>
            <a:pPr>
              <a:buFont typeface="Wingdings" pitchFamily="2" charset="2"/>
              <a:buChar char="v"/>
            </a:pPr>
            <a:r>
              <a:rPr lang="en-US" sz="3500" dirty="0">
                <a:latin typeface="Chiller" pitchFamily="82" charset="0"/>
              </a:rPr>
              <a:t>Native Americans </a:t>
            </a:r>
            <a:r>
              <a:rPr lang="en-US" sz="3500" dirty="0" smtClean="0">
                <a:latin typeface="Chiller" pitchFamily="82" charset="0"/>
              </a:rPr>
              <a:t>homelands were taken over.</a:t>
            </a:r>
            <a:endParaRPr lang="en-US" sz="3500" dirty="0">
              <a:latin typeface="Chiller" pitchFamily="82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3500" dirty="0">
                <a:latin typeface="Chiller" pitchFamily="82" charset="0"/>
              </a:rPr>
              <a:t>Millions of Native Americans were taken as </a:t>
            </a:r>
            <a:r>
              <a:rPr lang="en-US" sz="3500" dirty="0" smtClean="0">
                <a:latin typeface="Chiller" pitchFamily="82" charset="0"/>
              </a:rPr>
              <a:t>slaves.</a:t>
            </a:r>
            <a:endParaRPr lang="en-US" sz="3500" dirty="0">
              <a:latin typeface="Chiller" pitchFamily="82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3500" dirty="0">
                <a:latin typeface="Chiller" pitchFamily="82" charset="0"/>
              </a:rPr>
              <a:t>Millions </a:t>
            </a:r>
            <a:r>
              <a:rPr lang="en-US" sz="3500" dirty="0" smtClean="0">
                <a:latin typeface="Chiller" pitchFamily="82" charset="0"/>
              </a:rPr>
              <a:t>died </a:t>
            </a:r>
            <a:r>
              <a:rPr lang="en-US" sz="3500" dirty="0">
                <a:latin typeface="Chiller" pitchFamily="82" charset="0"/>
              </a:rPr>
              <a:t>as a result of </a:t>
            </a:r>
            <a:r>
              <a:rPr lang="en-US" sz="3500" dirty="0" smtClean="0">
                <a:latin typeface="Chiller" pitchFamily="82" charset="0"/>
              </a:rPr>
              <a:t>contact </a:t>
            </a:r>
            <a:r>
              <a:rPr lang="en-US" sz="3000" dirty="0" smtClean="0">
                <a:latin typeface="Chiller" pitchFamily="82" charset="0"/>
              </a:rPr>
              <a:t>(diseases, warfare, slavery</a:t>
            </a:r>
            <a:r>
              <a:rPr lang="en-US" sz="3000" dirty="0">
                <a:latin typeface="Chiller" pitchFamily="82" charset="0"/>
              </a:rPr>
              <a:t>, </a:t>
            </a:r>
            <a:r>
              <a:rPr lang="en-US" sz="3000" dirty="0" smtClean="0">
                <a:latin typeface="Chiller" pitchFamily="82" charset="0"/>
              </a:rPr>
              <a:t>etc.) </a:t>
            </a:r>
            <a:endParaRPr lang="en-US" sz="3000" dirty="0">
              <a:latin typeface="Chiller" pitchFamily="82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3500" dirty="0">
                <a:latin typeface="Chiller" pitchFamily="82" charset="0"/>
              </a:rPr>
              <a:t>Some tribes were completely destroyed</a:t>
            </a:r>
            <a:r>
              <a:rPr lang="en-US" sz="3500" dirty="0" smtClean="0">
                <a:latin typeface="Chiller" pitchFamily="82" charset="0"/>
              </a:rPr>
              <a:t>!</a:t>
            </a:r>
          </a:p>
          <a:p>
            <a:pPr marL="0" indent="0">
              <a:buNone/>
            </a:pPr>
            <a:endParaRPr lang="en-US" sz="2400" b="1" dirty="0" smtClean="0"/>
          </a:p>
          <a:p>
            <a:pPr>
              <a:buFont typeface="Wingdings" pitchFamily="2" charset="2"/>
              <a:buChar char="v"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>
              <a:buFont typeface="Wingdings" pitchFamily="2" charset="2"/>
              <a:buChar char="v"/>
            </a:pPr>
            <a:endParaRPr lang="en-US" sz="2400" b="1" dirty="0"/>
          </a:p>
          <a:p>
            <a:pPr>
              <a:buFont typeface="Wingdings" pitchFamily="2" charset="2"/>
              <a:buChar char="v"/>
            </a:pPr>
            <a:endParaRPr lang="en-US" sz="2400" b="1" dirty="0" smtClean="0"/>
          </a:p>
          <a:p>
            <a:pPr marL="342900" indent="-342900" algn="l">
              <a:buFont typeface="Wingdings" pitchFamily="2" charset="2"/>
              <a:buChar char="v"/>
            </a:pPr>
            <a:endParaRPr lang="en-US" sz="2400" b="1" dirty="0"/>
          </a:p>
          <a:p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76388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457200"/>
            <a:ext cx="4038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i="1" dirty="0"/>
              <a:t>Age of Exploration Map</a:t>
            </a:r>
            <a:endParaRPr lang="en-US" sz="1400" b="1" dirty="0"/>
          </a:p>
          <a:p>
            <a:r>
              <a:rPr lang="en-US" sz="1400" b="1" i="1" dirty="0"/>
              <a:t>GS2: American Studies</a:t>
            </a:r>
            <a:endParaRPr lang="en-US" sz="1400" b="1" dirty="0"/>
          </a:p>
          <a:p>
            <a:r>
              <a:rPr lang="en-US" sz="1400" b="1" i="1" u="sng" dirty="0">
                <a:hlinkClick r:id="rId2"/>
              </a:rPr>
              <a:t>http://gs2americanstudies.blogspot</a:t>
            </a:r>
            <a:endParaRPr lang="en-US" sz="1400" b="1" dirty="0"/>
          </a:p>
          <a:p>
            <a:r>
              <a:rPr lang="en-US" sz="1400" b="1" dirty="0"/>
              <a:t>Date retrieved: 11-04-11</a:t>
            </a:r>
          </a:p>
          <a:p>
            <a:pPr marL="0" indent="0">
              <a:buNone/>
            </a:pPr>
            <a:r>
              <a:rPr lang="en-US" sz="1400" b="1" i="1" dirty="0"/>
              <a:t>Explorer bids farewell</a:t>
            </a:r>
            <a:endParaRPr lang="en-US" sz="1400" b="1" dirty="0"/>
          </a:p>
          <a:p>
            <a:pPr lvl="0"/>
            <a:r>
              <a:rPr lang="en-US" sz="1400" b="1" i="1" dirty="0"/>
              <a:t>Library of Congress</a:t>
            </a:r>
            <a:endParaRPr lang="en-US" sz="1400" b="1" dirty="0"/>
          </a:p>
          <a:p>
            <a:pPr lvl="0"/>
            <a:r>
              <a:rPr lang="en-US" sz="1400" b="1" i="1" dirty="0"/>
              <a:t>http://www.loc.gov/ </a:t>
            </a:r>
            <a:endParaRPr lang="en-US" sz="1400" b="1" dirty="0"/>
          </a:p>
          <a:p>
            <a:pPr lvl="0"/>
            <a:r>
              <a:rPr lang="en-US" sz="1400" b="1" dirty="0"/>
              <a:t>Date retrieved: 11-04-11</a:t>
            </a:r>
          </a:p>
          <a:p>
            <a:pPr marL="0" indent="0">
              <a:buNone/>
            </a:pPr>
            <a:r>
              <a:rPr lang="en-US" sz="1400" b="1" i="1" dirty="0"/>
              <a:t>Port city</a:t>
            </a:r>
            <a:endParaRPr lang="en-US" sz="1400" b="1" dirty="0"/>
          </a:p>
          <a:p>
            <a:r>
              <a:rPr lang="en-US" sz="1400" b="1" i="1" dirty="0"/>
              <a:t>Portius</a:t>
            </a:r>
            <a:endParaRPr lang="en-US" sz="1400" b="1" dirty="0"/>
          </a:p>
          <a:p>
            <a:r>
              <a:rPr lang="en-US" sz="1400" b="1" i="1" dirty="0"/>
              <a:t>portius.org</a:t>
            </a:r>
            <a:endParaRPr lang="en-US" sz="1400" b="1" dirty="0"/>
          </a:p>
          <a:p>
            <a:r>
              <a:rPr lang="en-US" sz="1400" b="1" dirty="0"/>
              <a:t>Date retrieved: 11-04-11</a:t>
            </a:r>
          </a:p>
          <a:p>
            <a:pPr marL="0" indent="0">
              <a:buNone/>
            </a:pPr>
            <a:r>
              <a:rPr lang="en-US" sz="1400" b="1" i="1" dirty="0"/>
              <a:t>Farm settlement</a:t>
            </a:r>
            <a:endParaRPr lang="en-US" sz="1400" b="1" dirty="0"/>
          </a:p>
          <a:p>
            <a:r>
              <a:rPr lang="en-US" sz="1400" b="1" i="1" dirty="0"/>
              <a:t>AllExperts</a:t>
            </a:r>
            <a:endParaRPr lang="en-US" sz="1400" b="1" dirty="0"/>
          </a:p>
          <a:p>
            <a:r>
              <a:rPr lang="en-US" sz="1400" b="1" i="1" dirty="0"/>
              <a:t>en.allexperts.com</a:t>
            </a:r>
            <a:endParaRPr lang="en-US" sz="1400" b="1" dirty="0"/>
          </a:p>
          <a:p>
            <a:r>
              <a:rPr lang="en-US" sz="1400" b="1" dirty="0"/>
              <a:t>Date retrieved: 11-04-11</a:t>
            </a:r>
          </a:p>
          <a:p>
            <a:pPr marL="0" indent="0">
              <a:buNone/>
            </a:pPr>
            <a:r>
              <a:rPr lang="en-US" sz="1400" b="1" i="1" dirty="0"/>
              <a:t>Slaves at port</a:t>
            </a:r>
            <a:endParaRPr lang="en-US" sz="1400" b="1" dirty="0"/>
          </a:p>
          <a:p>
            <a:r>
              <a:rPr lang="en-US" sz="1400" b="1" i="1" dirty="0"/>
              <a:t>SuperStock </a:t>
            </a:r>
            <a:endParaRPr lang="en-US" sz="1400" b="1" dirty="0"/>
          </a:p>
          <a:p>
            <a:r>
              <a:rPr lang="en-US" sz="1400" b="1" i="1" dirty="0"/>
              <a:t>superstock.co</a:t>
            </a:r>
            <a:endParaRPr lang="en-US" sz="1400" b="1" dirty="0"/>
          </a:p>
          <a:p>
            <a:r>
              <a:rPr lang="en-US" sz="1400" b="1" dirty="0"/>
              <a:t>Date retrieved: 11-04-11</a:t>
            </a:r>
          </a:p>
          <a:p>
            <a:pPr marL="0" indent="0">
              <a:buNone/>
            </a:pPr>
            <a:r>
              <a:rPr lang="en-US" sz="1400" b="1" i="1" dirty="0"/>
              <a:t>Gold coins</a:t>
            </a:r>
            <a:endParaRPr lang="en-US" sz="1400" b="1" dirty="0"/>
          </a:p>
          <a:p>
            <a:r>
              <a:rPr lang="en-US" sz="1400" b="1" i="1" dirty="0"/>
              <a:t>Great American Coin Company</a:t>
            </a:r>
            <a:endParaRPr lang="en-US" sz="1400" b="1" dirty="0"/>
          </a:p>
          <a:p>
            <a:r>
              <a:rPr lang="en-US" sz="1400" b="1" i="1" dirty="0"/>
              <a:t>greatamericancoincompany.com</a:t>
            </a:r>
            <a:endParaRPr lang="en-US" sz="1400" b="1" dirty="0"/>
          </a:p>
          <a:p>
            <a:r>
              <a:rPr lang="en-US" sz="1400" b="1" dirty="0"/>
              <a:t>Date retrieved: </a:t>
            </a:r>
            <a:r>
              <a:rPr lang="en-US" sz="1400" b="1" dirty="0" smtClean="0"/>
              <a:t>11-04-11</a:t>
            </a:r>
            <a:endParaRPr lang="en-US" sz="1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114800" y="228600"/>
            <a:ext cx="4419600" cy="45259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4800" b="1" i="1" dirty="0"/>
              <a:t>Columbus- First Landing</a:t>
            </a:r>
            <a:endParaRPr lang="en-US" sz="4800" b="1" dirty="0"/>
          </a:p>
          <a:p>
            <a:r>
              <a:rPr lang="en-US" sz="4800" b="1" i="1" dirty="0"/>
              <a:t>Library of Congress</a:t>
            </a:r>
            <a:endParaRPr lang="en-US" sz="4800" b="1" dirty="0"/>
          </a:p>
          <a:p>
            <a:r>
              <a:rPr lang="en-US" sz="4800" b="1" u="sng" dirty="0">
                <a:hlinkClick r:id="rId3"/>
              </a:rPr>
              <a:t>http://www.loc.gov</a:t>
            </a:r>
            <a:endParaRPr lang="en-US" sz="4800" b="1" dirty="0"/>
          </a:p>
          <a:p>
            <a:r>
              <a:rPr lang="en-US" sz="4800" b="1" dirty="0"/>
              <a:t>Date retrieved: 11-04-11</a:t>
            </a:r>
          </a:p>
          <a:p>
            <a:pPr marL="0" indent="0">
              <a:buNone/>
            </a:pPr>
            <a:r>
              <a:rPr lang="en-US" sz="4800" b="1" dirty="0" smtClean="0"/>
              <a:t>Mission</a:t>
            </a:r>
            <a:endParaRPr lang="en-US" sz="4800" b="1" dirty="0"/>
          </a:p>
          <a:p>
            <a:pPr lvl="0"/>
            <a:r>
              <a:rPr lang="en-US" sz="4800" b="1" dirty="0"/>
              <a:t>We Are California- Stories of immigration and change</a:t>
            </a:r>
          </a:p>
          <a:p>
            <a:pPr lvl="0"/>
            <a:r>
              <a:rPr lang="en-US" sz="4800" b="1" u="sng" dirty="0">
                <a:hlinkClick r:id="rId4"/>
              </a:rPr>
              <a:t>www.weareca.org</a:t>
            </a:r>
            <a:endParaRPr lang="en-US" sz="4800" b="1" dirty="0"/>
          </a:p>
          <a:p>
            <a:pPr lvl="0"/>
            <a:r>
              <a:rPr lang="en-US" sz="4800" b="1" dirty="0"/>
              <a:t>Date retrieved: 11-04-11</a:t>
            </a:r>
          </a:p>
          <a:p>
            <a:pPr marL="0" indent="0">
              <a:buNone/>
            </a:pPr>
            <a:r>
              <a:rPr lang="en-US" sz="4800" b="1" dirty="0"/>
              <a:t>Overseeing exploration</a:t>
            </a:r>
          </a:p>
          <a:p>
            <a:pPr lvl="0"/>
            <a:r>
              <a:rPr lang="en-US" sz="4800" b="1" dirty="0"/>
              <a:t>Wikipedia</a:t>
            </a:r>
          </a:p>
          <a:p>
            <a:pPr lvl="0"/>
            <a:r>
              <a:rPr lang="en-US" sz="4800" b="1" u="sng" dirty="0">
                <a:hlinkClick r:id="rId5"/>
              </a:rPr>
              <a:t>http://en.wikipedia.org</a:t>
            </a:r>
            <a:endParaRPr lang="en-US" sz="4800" b="1" dirty="0"/>
          </a:p>
          <a:p>
            <a:pPr lvl="0"/>
            <a:r>
              <a:rPr lang="en-US" sz="4800" b="1" dirty="0"/>
              <a:t>Date retrieved: 11-04-11</a:t>
            </a:r>
          </a:p>
          <a:p>
            <a:pPr marL="0" indent="0">
              <a:buNone/>
            </a:pPr>
            <a:r>
              <a:rPr lang="en-US" sz="4800" b="1" dirty="0"/>
              <a:t>Exploration map</a:t>
            </a:r>
          </a:p>
          <a:p>
            <a:pPr lvl="0"/>
            <a:r>
              <a:rPr lang="en-US" sz="4800" b="1" dirty="0"/>
              <a:t>Shmoop University</a:t>
            </a:r>
          </a:p>
          <a:p>
            <a:pPr lvl="0"/>
            <a:r>
              <a:rPr lang="en-US" sz="4800" b="1" u="sng" dirty="0">
                <a:hlinkClick r:id="rId6"/>
              </a:rPr>
              <a:t>http://www.shmoop.com</a:t>
            </a:r>
            <a:endParaRPr lang="en-US" sz="4800" b="1" dirty="0"/>
          </a:p>
          <a:p>
            <a:pPr lvl="0"/>
            <a:r>
              <a:rPr lang="en-US" sz="4800" b="1" dirty="0"/>
              <a:t>Date retrieved: 11-04-11</a:t>
            </a:r>
          </a:p>
          <a:p>
            <a:pPr marL="0" indent="0">
              <a:buNone/>
            </a:pPr>
            <a:r>
              <a:rPr lang="en-US" sz="4800" b="1" dirty="0"/>
              <a:t>Ponce de Leon map </a:t>
            </a:r>
          </a:p>
          <a:p>
            <a:pPr lvl="0"/>
            <a:r>
              <a:rPr lang="en-US" sz="4800" b="1" dirty="0" smtClean="0"/>
              <a:t>Vagabond: </a:t>
            </a:r>
            <a:r>
              <a:rPr lang="en-US" sz="4800" b="1" dirty="0"/>
              <a:t>World Travel/World Life</a:t>
            </a:r>
          </a:p>
          <a:p>
            <a:pPr lvl="0"/>
            <a:r>
              <a:rPr lang="en-US" sz="4800" b="1" dirty="0"/>
              <a:t>vagobond.com</a:t>
            </a:r>
          </a:p>
          <a:p>
            <a:pPr lvl="0"/>
            <a:r>
              <a:rPr lang="en-US" sz="4800" b="1" dirty="0"/>
              <a:t>Date retrieved: 11-04-11</a:t>
            </a:r>
          </a:p>
          <a:p>
            <a:pPr marL="0" indent="0">
              <a:buNone/>
            </a:pPr>
            <a:r>
              <a:rPr lang="en-US" sz="4800" b="1" dirty="0"/>
              <a:t>Legendary  waters</a:t>
            </a:r>
          </a:p>
          <a:p>
            <a:pPr lvl="0"/>
            <a:r>
              <a:rPr lang="en-US" sz="4800" b="1" dirty="0"/>
              <a:t>Glogster</a:t>
            </a:r>
          </a:p>
          <a:p>
            <a:pPr lvl="0"/>
            <a:r>
              <a:rPr lang="en-US" sz="4800" b="1" dirty="0"/>
              <a:t>cheyennelopezwhite.glogster.com</a:t>
            </a:r>
          </a:p>
          <a:p>
            <a:pPr lvl="0"/>
            <a:r>
              <a:rPr lang="en-US" sz="4800" b="1" dirty="0"/>
              <a:t>Date retrieved: 11-04-11</a:t>
            </a:r>
          </a:p>
          <a:p>
            <a:pPr marL="0" indent="0">
              <a:buNone/>
            </a:pPr>
            <a:r>
              <a:rPr lang="en-US" sz="4800" b="1" dirty="0"/>
              <a:t>“The miraculous waters”</a:t>
            </a:r>
          </a:p>
          <a:p>
            <a:pPr lvl="0"/>
            <a:r>
              <a:rPr lang="en-US" sz="4800" b="1" dirty="0"/>
              <a:t>New World Explorers, Inc.</a:t>
            </a:r>
          </a:p>
          <a:p>
            <a:pPr lvl="0"/>
            <a:r>
              <a:rPr lang="en-US" sz="4800" b="1" u="sng" dirty="0">
                <a:hlinkClick r:id="rId7"/>
              </a:rPr>
              <a:t>http://www.newworldexplorersinc.org</a:t>
            </a:r>
            <a:endParaRPr lang="en-US" sz="4800" b="1" dirty="0"/>
          </a:p>
          <a:p>
            <a:pPr lvl="0"/>
            <a:r>
              <a:rPr lang="en-US" sz="4800" b="1" dirty="0"/>
              <a:t>Date retrieved: 11-04-11</a:t>
            </a:r>
          </a:p>
          <a:p>
            <a:pPr marL="0" indent="0">
              <a:buNone/>
            </a:pPr>
            <a:r>
              <a:rPr lang="en-US" sz="4800" b="1" dirty="0"/>
              <a:t>Balboa discovers the Pacific</a:t>
            </a:r>
          </a:p>
          <a:p>
            <a:pPr lvl="0"/>
            <a:r>
              <a:rPr lang="en-US" sz="4800" b="1" dirty="0"/>
              <a:t>HowStuffWorks, Inc.</a:t>
            </a:r>
          </a:p>
          <a:p>
            <a:pPr lvl="0"/>
            <a:r>
              <a:rPr lang="en-US" sz="4800" b="1" u="sng" dirty="0">
                <a:hlinkClick r:id="rId8"/>
              </a:rPr>
              <a:t>http://history.howstuffworks.com</a:t>
            </a:r>
            <a:endParaRPr lang="en-US" sz="4800" b="1" dirty="0"/>
          </a:p>
          <a:p>
            <a:pPr lvl="0"/>
            <a:r>
              <a:rPr lang="en-US" sz="4800" b="1" dirty="0"/>
              <a:t>Date retrieved: </a:t>
            </a:r>
            <a:r>
              <a:rPr lang="en-US" sz="4800" b="1" dirty="0" smtClean="0"/>
              <a:t>11-04-11</a:t>
            </a:r>
          </a:p>
          <a:p>
            <a:pPr marL="0" lvl="0" indent="0">
              <a:buNone/>
            </a:pPr>
            <a:endParaRPr lang="en-US" sz="4800" b="1" dirty="0"/>
          </a:p>
          <a:p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3505200" cy="66675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Citations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0231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9050" y="0"/>
            <a:ext cx="4495800" cy="68580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4200" dirty="0" smtClean="0"/>
          </a:p>
          <a:p>
            <a:pPr marL="0" indent="0">
              <a:buNone/>
            </a:pPr>
            <a:r>
              <a:rPr lang="en-US" sz="4400" dirty="0"/>
              <a:t>Aztec Empire</a:t>
            </a:r>
          </a:p>
          <a:p>
            <a:pPr lvl="0"/>
            <a:r>
              <a:rPr lang="en-US" sz="4400" dirty="0"/>
              <a:t>University of Calgary</a:t>
            </a:r>
          </a:p>
          <a:p>
            <a:pPr lvl="0"/>
            <a:r>
              <a:rPr lang="en-US" sz="4400" u="sng" dirty="0">
                <a:hlinkClick r:id="rId2"/>
              </a:rPr>
              <a:t>http://www.ucalgary.ca</a:t>
            </a:r>
            <a:endParaRPr lang="en-US" sz="4400" dirty="0"/>
          </a:p>
          <a:p>
            <a:pPr lvl="0"/>
            <a:r>
              <a:rPr lang="en-US" sz="4400" dirty="0"/>
              <a:t>Date retrieved: 11-04-11</a:t>
            </a:r>
          </a:p>
          <a:p>
            <a:pPr marL="0" indent="0">
              <a:buNone/>
            </a:pPr>
            <a:r>
              <a:rPr lang="en-US" sz="4200" dirty="0" smtClean="0"/>
              <a:t>Cortes </a:t>
            </a:r>
            <a:r>
              <a:rPr lang="en-US" sz="4200" dirty="0"/>
              <a:t>conquers the Aztec</a:t>
            </a:r>
          </a:p>
          <a:p>
            <a:pPr lvl="0"/>
            <a:r>
              <a:rPr lang="en-US" sz="4200" dirty="0"/>
              <a:t>Painting History</a:t>
            </a:r>
          </a:p>
          <a:p>
            <a:pPr lvl="0"/>
            <a:r>
              <a:rPr lang="en-US" sz="4200" u="sng" dirty="0">
                <a:hlinkClick r:id="rId3"/>
              </a:rPr>
              <a:t>http://painting-history.blogspot.com</a:t>
            </a:r>
            <a:endParaRPr lang="en-US" sz="4200" dirty="0"/>
          </a:p>
          <a:p>
            <a:pPr lvl="0"/>
            <a:r>
              <a:rPr lang="en-US" sz="4200" dirty="0"/>
              <a:t>Date retrieved: 11-04-11</a:t>
            </a:r>
          </a:p>
          <a:p>
            <a:pPr marL="0" indent="0">
              <a:buNone/>
            </a:pPr>
            <a:r>
              <a:rPr lang="en-US" sz="4200" dirty="0"/>
              <a:t>Inca Empire</a:t>
            </a:r>
          </a:p>
          <a:p>
            <a:pPr lvl="0"/>
            <a:r>
              <a:rPr lang="en-US" sz="4200" dirty="0"/>
              <a:t>University of Calgary</a:t>
            </a:r>
          </a:p>
          <a:p>
            <a:pPr lvl="0"/>
            <a:r>
              <a:rPr lang="en-US" sz="4200" u="sng" dirty="0">
                <a:hlinkClick r:id="rId2"/>
              </a:rPr>
              <a:t>http://www.ucalgary.ca</a:t>
            </a:r>
            <a:endParaRPr lang="en-US" sz="4200" dirty="0"/>
          </a:p>
          <a:p>
            <a:pPr lvl="0"/>
            <a:r>
              <a:rPr lang="en-US" sz="4200" dirty="0"/>
              <a:t>Date retrieved: 11-04-11</a:t>
            </a:r>
          </a:p>
          <a:p>
            <a:pPr marL="0" indent="0">
              <a:buNone/>
            </a:pPr>
            <a:r>
              <a:rPr lang="en-US" sz="4200" dirty="0"/>
              <a:t>Ransom offered</a:t>
            </a:r>
          </a:p>
          <a:p>
            <a:pPr lvl="0"/>
            <a:r>
              <a:rPr lang="en-US" sz="4200" dirty="0"/>
              <a:t>U.S. History Images</a:t>
            </a:r>
          </a:p>
          <a:p>
            <a:pPr lvl="0"/>
            <a:r>
              <a:rPr lang="en-US" sz="4200" u="sng" dirty="0">
                <a:hlinkClick r:id="rId4"/>
              </a:rPr>
              <a:t>http://ushistoryimages.com</a:t>
            </a:r>
            <a:endParaRPr lang="en-US" sz="4200" dirty="0"/>
          </a:p>
          <a:p>
            <a:pPr lvl="0"/>
            <a:r>
              <a:rPr lang="en-US" sz="4200" dirty="0"/>
              <a:t>Date retrieved: 11-04-11</a:t>
            </a:r>
          </a:p>
          <a:p>
            <a:pPr marL="0" indent="0">
              <a:buNone/>
            </a:pPr>
            <a:r>
              <a:rPr lang="en-US" sz="4200" dirty="0"/>
              <a:t>Aztec treasures</a:t>
            </a:r>
          </a:p>
          <a:p>
            <a:pPr lvl="0"/>
            <a:r>
              <a:rPr lang="en-US" sz="4200" dirty="0"/>
              <a:t>Discover Peru</a:t>
            </a:r>
          </a:p>
          <a:p>
            <a:pPr lvl="0"/>
            <a:r>
              <a:rPr lang="en-US" sz="4200" u="sng" dirty="0">
                <a:hlinkClick r:id="rId5"/>
              </a:rPr>
              <a:t>www.discover-peru.org</a:t>
            </a:r>
            <a:endParaRPr lang="en-US" sz="4200" dirty="0"/>
          </a:p>
          <a:p>
            <a:pPr lvl="0"/>
            <a:r>
              <a:rPr lang="en-US" sz="4200" dirty="0"/>
              <a:t>Date retrieved: 11-04-11</a:t>
            </a:r>
          </a:p>
          <a:p>
            <a:pPr marL="0" indent="0">
              <a:buNone/>
            </a:pPr>
            <a:r>
              <a:rPr lang="en-US" sz="4200" dirty="0"/>
              <a:t>Coronado’s route</a:t>
            </a:r>
          </a:p>
          <a:p>
            <a:pPr lvl="0"/>
            <a:r>
              <a:rPr lang="en-US" sz="4200" dirty="0"/>
              <a:t>Albuquerque Official City Website</a:t>
            </a:r>
          </a:p>
          <a:p>
            <a:pPr lvl="0"/>
            <a:r>
              <a:rPr lang="en-US" sz="4200" u="sng" dirty="0">
                <a:hlinkClick r:id="rId6"/>
              </a:rPr>
              <a:t>http://www.cabq.gov</a:t>
            </a:r>
            <a:endParaRPr lang="en-US" sz="4200" dirty="0"/>
          </a:p>
          <a:p>
            <a:pPr lvl="0"/>
            <a:r>
              <a:rPr lang="en-US" sz="4200" dirty="0"/>
              <a:t>Date retrieved: 11-04-11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48200" y="0"/>
            <a:ext cx="4495800" cy="6858000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4500" dirty="0"/>
              <a:t>Coronado’s expedition</a:t>
            </a:r>
          </a:p>
          <a:p>
            <a:pPr lvl="0"/>
            <a:r>
              <a:rPr lang="en-US" sz="4500" dirty="0"/>
              <a:t>Legends of Kansas</a:t>
            </a:r>
          </a:p>
          <a:p>
            <a:pPr lvl="0"/>
            <a:r>
              <a:rPr lang="en-US" sz="4500" u="sng" dirty="0">
                <a:hlinkClick r:id="rId7"/>
              </a:rPr>
              <a:t>http://www.legendsofkansas.com</a:t>
            </a:r>
            <a:endParaRPr lang="en-US" sz="4500" dirty="0"/>
          </a:p>
          <a:p>
            <a:pPr lvl="0"/>
            <a:r>
              <a:rPr lang="en-US" sz="4500" dirty="0"/>
              <a:t>Date retrieved: 11-04-11</a:t>
            </a:r>
          </a:p>
          <a:p>
            <a:pPr marL="0" indent="0">
              <a:buNone/>
            </a:pPr>
            <a:r>
              <a:rPr lang="en-US" sz="4500" dirty="0" smtClean="0"/>
              <a:t>Cabrillo </a:t>
            </a:r>
            <a:r>
              <a:rPr lang="en-US" sz="4500" dirty="0"/>
              <a:t>reaches California</a:t>
            </a:r>
          </a:p>
          <a:p>
            <a:pPr lvl="0"/>
            <a:r>
              <a:rPr lang="en-US" sz="4500" dirty="0"/>
              <a:t>Los Penasquitos</a:t>
            </a:r>
          </a:p>
          <a:p>
            <a:pPr lvl="0"/>
            <a:r>
              <a:rPr lang="en-US" sz="4500" dirty="0"/>
              <a:t>lospenasquitos.org</a:t>
            </a:r>
          </a:p>
          <a:p>
            <a:pPr lvl="0"/>
            <a:r>
              <a:rPr lang="en-US" sz="4500" dirty="0"/>
              <a:t>Date retrieved: 11-04-11</a:t>
            </a:r>
          </a:p>
          <a:p>
            <a:pPr marL="0" indent="0">
              <a:buNone/>
            </a:pPr>
            <a:r>
              <a:rPr lang="en-US" sz="4500" dirty="0"/>
              <a:t>Cabrillo explores California</a:t>
            </a:r>
          </a:p>
          <a:p>
            <a:pPr lvl="0"/>
            <a:r>
              <a:rPr lang="en-US" sz="4500" dirty="0"/>
              <a:t>Villagio at Serrano </a:t>
            </a:r>
          </a:p>
          <a:p>
            <a:pPr lvl="0"/>
            <a:r>
              <a:rPr lang="en-US" sz="4500" dirty="0"/>
              <a:t>villagioatserrano.blogspot.com</a:t>
            </a:r>
          </a:p>
          <a:p>
            <a:pPr lvl="0"/>
            <a:r>
              <a:rPr lang="en-US" sz="4500" dirty="0"/>
              <a:t>Date retrieved: 11-04-11</a:t>
            </a:r>
          </a:p>
          <a:p>
            <a:pPr marL="0" indent="0">
              <a:buNone/>
            </a:pPr>
            <a:r>
              <a:rPr lang="en-US" sz="4500" dirty="0" smtClean="0"/>
              <a:t>St</a:t>
            </a:r>
            <a:r>
              <a:rPr lang="en-US" sz="4500" dirty="0"/>
              <a:t>. Augustine on the coast</a:t>
            </a:r>
          </a:p>
          <a:p>
            <a:pPr lvl="0"/>
            <a:r>
              <a:rPr lang="en-US" sz="4500" dirty="0"/>
              <a:t>Kiwix</a:t>
            </a:r>
          </a:p>
          <a:p>
            <a:pPr lvl="0"/>
            <a:r>
              <a:rPr lang="en-US" sz="4500" dirty="0"/>
              <a:t>tmp.kiwix.org</a:t>
            </a:r>
          </a:p>
          <a:p>
            <a:pPr lvl="0"/>
            <a:r>
              <a:rPr lang="en-US" sz="4500" dirty="0"/>
              <a:t>Date retrieved : 11-04-11</a:t>
            </a:r>
          </a:p>
          <a:p>
            <a:pPr marL="0" indent="0">
              <a:buNone/>
            </a:pPr>
            <a:r>
              <a:rPr lang="en-US" sz="4500" dirty="0"/>
              <a:t>St. Augustine from above</a:t>
            </a:r>
          </a:p>
          <a:p>
            <a:pPr lvl="0"/>
            <a:r>
              <a:rPr lang="en-US" sz="4500" dirty="0"/>
              <a:t>Palm Beach County History Online</a:t>
            </a:r>
          </a:p>
          <a:p>
            <a:pPr lvl="0"/>
            <a:r>
              <a:rPr lang="en-US" sz="4500" u="sng" dirty="0">
                <a:hlinkClick r:id="rId8"/>
              </a:rPr>
              <a:t>http://www.pbchistoryonline.org</a:t>
            </a:r>
            <a:endParaRPr lang="en-US" sz="4500" dirty="0"/>
          </a:p>
          <a:p>
            <a:pPr lvl="0"/>
            <a:r>
              <a:rPr lang="en-US" sz="4500" dirty="0"/>
              <a:t>Date retrieved : 11-04-11</a:t>
            </a:r>
          </a:p>
          <a:p>
            <a:pPr marL="0" indent="0">
              <a:buNone/>
            </a:pPr>
            <a:r>
              <a:rPr lang="en-US" sz="4500" dirty="0"/>
              <a:t>Borderlands</a:t>
            </a:r>
          </a:p>
          <a:p>
            <a:pPr lvl="0"/>
            <a:r>
              <a:rPr lang="en-US" sz="4500" dirty="0"/>
              <a:t>Pearson Education</a:t>
            </a:r>
          </a:p>
          <a:p>
            <a:pPr lvl="0"/>
            <a:r>
              <a:rPr lang="en-US" sz="4500" u="sng" dirty="0">
                <a:hlinkClick r:id="rId9"/>
              </a:rPr>
              <a:t>http://wps.ablongman.com</a:t>
            </a:r>
            <a:endParaRPr lang="en-US" sz="4500" dirty="0"/>
          </a:p>
          <a:p>
            <a:pPr lvl="0"/>
            <a:r>
              <a:rPr lang="en-US" sz="4500" dirty="0"/>
              <a:t>Date retrieved : 11-04-11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99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240" y="838200"/>
            <a:ext cx="259965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dirty="0" smtClean="0">
                <a:solidFill>
                  <a:srgbClr val="FFCF37"/>
                </a:solidFill>
              </a:rPr>
              <a:t>Explore </a:t>
            </a:r>
            <a:br>
              <a:rPr lang="en-US" sz="4000" b="1" dirty="0" smtClean="0">
                <a:solidFill>
                  <a:srgbClr val="FFCF37"/>
                </a:solidFill>
              </a:rPr>
            </a:br>
            <a:r>
              <a:rPr lang="en-US" sz="4000" b="1" dirty="0" smtClean="0">
                <a:solidFill>
                  <a:srgbClr val="FFCF37"/>
                </a:solidFill>
              </a:rPr>
              <a:t>for</a:t>
            </a:r>
            <a:br>
              <a:rPr lang="en-US" sz="4000" b="1" dirty="0" smtClean="0">
                <a:solidFill>
                  <a:srgbClr val="FFCF37"/>
                </a:solidFill>
              </a:rPr>
            </a:br>
            <a:r>
              <a:rPr lang="en-US" sz="4000" b="1" dirty="0" smtClean="0">
                <a:solidFill>
                  <a:srgbClr val="FFCF37"/>
                </a:solidFill>
              </a:rPr>
              <a:t>Gold</a:t>
            </a:r>
            <a:r>
              <a:rPr lang="en-US" sz="4000" b="1" dirty="0" smtClean="0">
                <a:solidFill>
                  <a:srgbClr val="FFCF37"/>
                </a:solidFill>
              </a:rPr>
              <a:t>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 t="12896" r="8205" b="15631"/>
          <a:stretch/>
        </p:blipFill>
        <p:spPr bwMode="auto">
          <a:xfrm>
            <a:off x="-21356" y="15981"/>
            <a:ext cx="6035040" cy="374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25" y="5435795"/>
            <a:ext cx="1916196" cy="145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934" y="3765021"/>
            <a:ext cx="59524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Arial" pitchFamily="34" charset="0"/>
              <a:buChar char="•"/>
            </a:pPr>
            <a:r>
              <a:rPr lang="en-US" sz="3200" dirty="0" smtClean="0"/>
              <a:t>Gain territory 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3200" dirty="0"/>
              <a:t>P</a:t>
            </a:r>
            <a:r>
              <a:rPr lang="en-US" sz="3200" dirty="0" smtClean="0"/>
              <a:t>rofit </a:t>
            </a:r>
            <a:r>
              <a:rPr lang="en-US" sz="3200" dirty="0" smtClean="0"/>
              <a:t>from natural </a:t>
            </a:r>
            <a:r>
              <a:rPr lang="en-US" sz="3200" dirty="0" smtClean="0"/>
              <a:t>resources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3200" dirty="0" smtClean="0"/>
              <a:t>Increase </a:t>
            </a:r>
            <a:r>
              <a:rPr lang="en-US" sz="3200" dirty="0" smtClean="0"/>
              <a:t>trade </a:t>
            </a:r>
            <a:r>
              <a:rPr lang="en-US" sz="3200" dirty="0" smtClean="0"/>
              <a:t>in new </a:t>
            </a:r>
            <a:r>
              <a:rPr lang="en-US" sz="3200" dirty="0" smtClean="0"/>
              <a:t>colonies</a:t>
            </a:r>
            <a:endParaRPr lang="en-US" sz="3200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82" y="5435795"/>
            <a:ext cx="2008666" cy="1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750" y="2902719"/>
            <a:ext cx="2835327" cy="395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35796"/>
            <a:ext cx="1840491" cy="1481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88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9050" y="228600"/>
            <a:ext cx="4495800" cy="685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Conquistadors</a:t>
            </a:r>
          </a:p>
          <a:p>
            <a:pPr lvl="0"/>
            <a:r>
              <a:rPr lang="en-US" dirty="0"/>
              <a:t>My Direct Democracy</a:t>
            </a:r>
          </a:p>
          <a:p>
            <a:pPr lvl="0"/>
            <a:r>
              <a:rPr lang="en-US" u="sng" dirty="0">
                <a:hlinkClick r:id="rId2"/>
              </a:rPr>
              <a:t>http://mydd.com</a:t>
            </a:r>
            <a:endParaRPr lang="en-US" dirty="0"/>
          </a:p>
          <a:p>
            <a:pPr lvl="0"/>
            <a:r>
              <a:rPr lang="en-US" dirty="0"/>
              <a:t>Date retrieved : </a:t>
            </a:r>
            <a:r>
              <a:rPr lang="en-US" dirty="0" smtClean="0"/>
              <a:t>11-04-11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Presidios</a:t>
            </a:r>
          </a:p>
          <a:p>
            <a:pPr lvl="0"/>
            <a:r>
              <a:rPr lang="en-US" dirty="0"/>
              <a:t>Shamong Township School District</a:t>
            </a:r>
          </a:p>
          <a:p>
            <a:pPr lvl="0"/>
            <a:r>
              <a:rPr lang="en-US" dirty="0"/>
              <a:t>moodle.ims.k12.nj.us</a:t>
            </a:r>
          </a:p>
          <a:p>
            <a:pPr lvl="0"/>
            <a:r>
              <a:rPr lang="en-US" dirty="0"/>
              <a:t>Date retrieved : 11-04-11</a:t>
            </a:r>
          </a:p>
          <a:p>
            <a:pPr marL="0" indent="0">
              <a:buNone/>
            </a:pPr>
            <a:r>
              <a:rPr lang="en-US" dirty="0"/>
              <a:t>Southwest Mission</a:t>
            </a:r>
          </a:p>
          <a:p>
            <a:pPr lvl="0"/>
            <a:r>
              <a:rPr lang="en-US" dirty="0"/>
              <a:t>Wikipedia</a:t>
            </a:r>
          </a:p>
          <a:p>
            <a:pPr lvl="0"/>
            <a:r>
              <a:rPr lang="en-US" u="sng" dirty="0">
                <a:hlinkClick r:id="rId3"/>
              </a:rPr>
              <a:t>http://en.wikipedia.org</a:t>
            </a:r>
            <a:endParaRPr lang="en-US" dirty="0"/>
          </a:p>
          <a:p>
            <a:pPr lvl="0"/>
            <a:r>
              <a:rPr lang="en-US" dirty="0"/>
              <a:t>Date retrieved : 11-04-11</a:t>
            </a:r>
          </a:p>
          <a:p>
            <a:pPr marL="0" indent="0">
              <a:buNone/>
            </a:pPr>
            <a:r>
              <a:rPr lang="en-US" dirty="0"/>
              <a:t>Missionaries work</a:t>
            </a:r>
          </a:p>
          <a:p>
            <a:pPr lvl="0"/>
            <a:r>
              <a:rPr lang="en-US" dirty="0"/>
              <a:t>Texas Beyond History</a:t>
            </a:r>
          </a:p>
          <a:p>
            <a:pPr lvl="0"/>
            <a:r>
              <a:rPr lang="en-US" u="sng" dirty="0">
                <a:hlinkClick r:id="rId4"/>
              </a:rPr>
              <a:t>http://www.texasbeyondhistory.net</a:t>
            </a:r>
            <a:endParaRPr lang="en-US" dirty="0"/>
          </a:p>
          <a:p>
            <a:pPr lvl="0"/>
            <a:r>
              <a:rPr lang="en-US" dirty="0"/>
              <a:t>Date retrieved : 11-04-11</a:t>
            </a:r>
          </a:p>
          <a:p>
            <a:pPr marL="0" indent="0">
              <a:buNone/>
            </a:pPr>
            <a:r>
              <a:rPr lang="en-US" dirty="0"/>
              <a:t>Plantation work</a:t>
            </a:r>
          </a:p>
          <a:p>
            <a:pPr lvl="0"/>
            <a:r>
              <a:rPr lang="en-US" dirty="0"/>
              <a:t>National Museum of American History</a:t>
            </a:r>
          </a:p>
          <a:p>
            <a:pPr lvl="0"/>
            <a:r>
              <a:rPr lang="en-US" u="sng" dirty="0">
                <a:hlinkClick r:id="rId5"/>
              </a:rPr>
              <a:t>http://americanhistory.si.edu</a:t>
            </a:r>
            <a:endParaRPr lang="en-US" dirty="0"/>
          </a:p>
          <a:p>
            <a:pPr lvl="0"/>
            <a:r>
              <a:rPr lang="en-US" dirty="0"/>
              <a:t>Date retrieved : 11-04-11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48200" y="228600"/>
            <a:ext cx="4495800" cy="685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Processing sugarcane</a:t>
            </a:r>
          </a:p>
          <a:p>
            <a:pPr lvl="0"/>
            <a:r>
              <a:rPr lang="en-US" dirty="0"/>
              <a:t>Florida Museum of Natural History</a:t>
            </a:r>
          </a:p>
          <a:p>
            <a:pPr lvl="0"/>
            <a:r>
              <a:rPr lang="en-US" u="sng" dirty="0">
                <a:hlinkClick r:id="rId6"/>
              </a:rPr>
              <a:t>http://www.flmnh.ufl.edu</a:t>
            </a:r>
            <a:endParaRPr lang="en-US" dirty="0"/>
          </a:p>
          <a:p>
            <a:pPr lvl="0"/>
            <a:r>
              <a:rPr lang="en-US" dirty="0"/>
              <a:t>Date retrieved : 11-04-11</a:t>
            </a:r>
          </a:p>
          <a:p>
            <a:pPr marL="0" indent="0">
              <a:buNone/>
            </a:pPr>
            <a:r>
              <a:rPr lang="en-US" dirty="0"/>
              <a:t>Cargo to ship</a:t>
            </a:r>
          </a:p>
          <a:p>
            <a:pPr lvl="0"/>
            <a:r>
              <a:rPr lang="en-US" dirty="0"/>
              <a:t>National Museum of American History</a:t>
            </a:r>
          </a:p>
          <a:p>
            <a:pPr lvl="0"/>
            <a:r>
              <a:rPr lang="en-US" u="sng" dirty="0">
                <a:hlinkClick r:id="rId5"/>
              </a:rPr>
              <a:t>http://americanhistory.si.edu</a:t>
            </a:r>
            <a:endParaRPr lang="en-US" dirty="0"/>
          </a:p>
          <a:p>
            <a:pPr lvl="0"/>
            <a:r>
              <a:rPr lang="en-US" dirty="0"/>
              <a:t>Date retrieved: 11-04-11</a:t>
            </a:r>
          </a:p>
          <a:p>
            <a:pPr marL="0" indent="0">
              <a:buNone/>
            </a:pPr>
            <a:r>
              <a:rPr lang="en-US" dirty="0"/>
              <a:t>Harvesting sugarcane</a:t>
            </a:r>
          </a:p>
          <a:p>
            <a:pPr lvl="0"/>
            <a:r>
              <a:rPr lang="en-US" dirty="0"/>
              <a:t>Art.com Inc. </a:t>
            </a:r>
          </a:p>
          <a:p>
            <a:pPr lvl="0"/>
            <a:r>
              <a:rPr lang="en-US" u="sng" dirty="0">
                <a:hlinkClick r:id="rId7"/>
              </a:rPr>
              <a:t>www.art.com</a:t>
            </a:r>
            <a:endParaRPr lang="en-US" dirty="0"/>
          </a:p>
          <a:p>
            <a:pPr lvl="0"/>
            <a:r>
              <a:rPr lang="en-US" dirty="0"/>
              <a:t>Date retrieved: 11-04-11</a:t>
            </a:r>
          </a:p>
          <a:p>
            <a:pPr marL="0" indent="0">
              <a:buNone/>
            </a:pPr>
            <a:r>
              <a:rPr lang="en-US" dirty="0"/>
              <a:t>Map: Spain led the way</a:t>
            </a:r>
          </a:p>
          <a:p>
            <a:pPr lvl="0"/>
            <a:r>
              <a:rPr lang="en-US" dirty="0"/>
              <a:t>Pearson Education</a:t>
            </a:r>
          </a:p>
          <a:p>
            <a:pPr lvl="0"/>
            <a:r>
              <a:rPr lang="en-US" u="sng" dirty="0">
                <a:hlinkClick r:id="rId8"/>
              </a:rPr>
              <a:t>http://wps.ablongman.com</a:t>
            </a:r>
            <a:endParaRPr lang="en-US" dirty="0"/>
          </a:p>
          <a:p>
            <a:pPr lvl="0"/>
            <a:r>
              <a:rPr lang="en-US" dirty="0"/>
              <a:t>Date retrieved : 11-04-11</a:t>
            </a:r>
          </a:p>
          <a:p>
            <a:pPr marL="0" indent="0">
              <a:buNone/>
            </a:pPr>
            <a:r>
              <a:rPr lang="en-US" dirty="0"/>
              <a:t>1750 Map</a:t>
            </a:r>
          </a:p>
          <a:p>
            <a:pPr lvl="0"/>
            <a:r>
              <a:rPr lang="en-US" dirty="0"/>
              <a:t>Pearson Education</a:t>
            </a:r>
          </a:p>
          <a:p>
            <a:pPr lvl="0"/>
            <a:r>
              <a:rPr lang="en-US" u="sng" dirty="0">
                <a:hlinkClick r:id="rId8"/>
              </a:rPr>
              <a:t>http://wps.ablongman.com</a:t>
            </a:r>
            <a:endParaRPr lang="en-US" dirty="0"/>
          </a:p>
          <a:p>
            <a:pPr lvl="0"/>
            <a:r>
              <a:rPr lang="en-US" dirty="0"/>
              <a:t>Date retrieved: 11-04-11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6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8991600" cy="2057400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ctr">
              <a:spcBef>
                <a:spcPct val="20000"/>
              </a:spcBef>
            </a:pPr>
            <a:r>
              <a:rPr lang="en-US" sz="2700" b="1" dirty="0" smtClean="0">
                <a:solidFill>
                  <a:srgbClr val="A50021"/>
                </a:solidFill>
                <a:latin typeface="+mn-lt"/>
                <a:ea typeface="+mn-ea"/>
                <a:cs typeface="+mn-cs"/>
              </a:rPr>
              <a:t>Explore for </a:t>
            </a:r>
            <a:r>
              <a:rPr lang="en-US" sz="2700" b="1" dirty="0">
                <a:solidFill>
                  <a:srgbClr val="A50021"/>
                </a:solidFill>
                <a:latin typeface="+mn-lt"/>
                <a:ea typeface="+mn-ea"/>
                <a:cs typeface="+mn-cs"/>
              </a:rPr>
              <a:t>Glory</a:t>
            </a:r>
            <a:r>
              <a:rPr lang="en-US" sz="2700" dirty="0">
                <a:latin typeface="+mn-lt"/>
                <a:ea typeface="+mn-ea"/>
                <a:cs typeface="+mn-cs"/>
              </a:rPr>
              <a:t/>
            </a:r>
            <a:br>
              <a:rPr lang="en-US" sz="2700" dirty="0">
                <a:latin typeface="+mn-lt"/>
                <a:ea typeface="+mn-ea"/>
                <a:cs typeface="+mn-cs"/>
              </a:rPr>
            </a:br>
            <a:r>
              <a:rPr lang="en-US" sz="2700" dirty="0"/>
              <a:t>Explorers hoped to gain </a:t>
            </a:r>
            <a:r>
              <a:rPr lang="en-US" sz="2700" dirty="0" smtClean="0"/>
              <a:t>GLORY, or </a:t>
            </a:r>
            <a:r>
              <a:rPr lang="en-US" sz="2700" dirty="0"/>
              <a:t>fame by leading successful voyages, not to mention a share of the </a:t>
            </a:r>
            <a:r>
              <a:rPr lang="en-US" sz="2700" b="1" dirty="0" smtClean="0">
                <a:ln w="19050">
                  <a:solidFill>
                    <a:srgbClr val="00CC00"/>
                  </a:solidFill>
                </a:ln>
                <a:solidFill>
                  <a:srgbClr val="FFC000"/>
                </a:solidFill>
              </a:rPr>
              <a:t>profit</a:t>
            </a:r>
            <a:r>
              <a:rPr lang="en-US" sz="2700" dirty="0" smtClean="0"/>
              <a:t>.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3200" dirty="0">
                <a:latin typeface="+mn-lt"/>
                <a:ea typeface="+mn-ea"/>
                <a:cs typeface="+mn-cs"/>
              </a:rPr>
              <a:t/>
            </a:r>
            <a:br>
              <a:rPr lang="en-US" sz="3200" dirty="0">
                <a:latin typeface="+mn-lt"/>
                <a:ea typeface="+mn-ea"/>
                <a:cs typeface="+mn-cs"/>
              </a:rPr>
            </a:br>
            <a:endParaRPr lang="en-US" sz="3200" dirty="0">
              <a:latin typeface="+mn-lt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59442"/>
            <a:ext cx="5949198" cy="381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602" y="5473005"/>
            <a:ext cx="8271638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A50021"/>
                </a:solidFill>
              </a:rPr>
              <a:t>Christopher Columbus believed he could find a shorter trade route </a:t>
            </a:r>
            <a:r>
              <a:rPr lang="en-US" sz="2800" i="1" dirty="0" smtClean="0">
                <a:solidFill>
                  <a:srgbClr val="A50021"/>
                </a:solidFill>
              </a:rPr>
              <a:t>to </a:t>
            </a:r>
            <a:r>
              <a:rPr lang="en-US" sz="2800" i="1" dirty="0">
                <a:solidFill>
                  <a:srgbClr val="A50021"/>
                </a:solidFill>
              </a:rPr>
              <a:t>Asia by traveling west, from Europe, across the Atlantic Ocean.</a:t>
            </a:r>
            <a:endParaRPr lang="en-US" sz="2800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accel="10000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191" y="-152400"/>
            <a:ext cx="2682506" cy="187576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Spread the word of  </a:t>
            </a:r>
            <a:r>
              <a:rPr lang="en-US" sz="2800" b="1" dirty="0" smtClean="0"/>
              <a:t>God!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76600" y="3429000"/>
            <a:ext cx="5886450" cy="1905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Missionaries spread </a:t>
            </a:r>
            <a:r>
              <a:rPr lang="en-US" sz="2800" dirty="0"/>
              <a:t>their </a:t>
            </a:r>
            <a:r>
              <a:rPr lang="en-US" sz="2800" dirty="0" smtClean="0"/>
              <a:t>religion, </a:t>
            </a: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their </a:t>
            </a:r>
            <a:r>
              <a:rPr lang="en-US" sz="2800" dirty="0" smtClean="0"/>
              <a:t>word of </a:t>
            </a:r>
            <a:r>
              <a:rPr lang="en-US" sz="2800" dirty="0" smtClean="0"/>
              <a:t>God,                     </a:t>
            </a:r>
          </a:p>
          <a:p>
            <a:pPr marL="0" indent="0" algn="ctr">
              <a:buNone/>
            </a:pPr>
            <a:r>
              <a:rPr lang="en-US" sz="2800" dirty="0" smtClean="0"/>
              <a:t> to </a:t>
            </a:r>
            <a:r>
              <a:rPr lang="en-US" sz="2800" dirty="0"/>
              <a:t>distant parts of the </a:t>
            </a:r>
            <a:r>
              <a:rPr lang="en-US" sz="2800" dirty="0" smtClean="0"/>
              <a:t>World.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478" y="17721"/>
            <a:ext cx="5645142" cy="3411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" y="1750870"/>
            <a:ext cx="3269512" cy="509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5257800"/>
            <a:ext cx="5867400" cy="16619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en-US" sz="2800" b="1" i="1" dirty="0" smtClean="0">
                <a:solidFill>
                  <a:srgbClr val="C00000"/>
                </a:solidFill>
              </a:rPr>
              <a:t>This also helped nations </a:t>
            </a:r>
          </a:p>
          <a:p>
            <a:pPr algn="ctr"/>
            <a:r>
              <a:rPr lang="en-US" sz="2800" b="1" i="1" dirty="0" smtClean="0">
                <a:solidFill>
                  <a:srgbClr val="C00000"/>
                </a:solidFill>
              </a:rPr>
              <a:t>gain </a:t>
            </a:r>
            <a:r>
              <a:rPr lang="en-US" sz="2800" b="1" i="1" dirty="0">
                <a:solidFill>
                  <a:srgbClr val="C00000"/>
                </a:solidFill>
              </a:rPr>
              <a:t>allies (supporters</a:t>
            </a:r>
            <a:r>
              <a:rPr lang="en-US" sz="2800" b="1" i="1" dirty="0" smtClean="0">
                <a:solidFill>
                  <a:srgbClr val="C00000"/>
                </a:solidFill>
              </a:rPr>
              <a:t>)! </a:t>
            </a:r>
            <a:endParaRPr lang="en-US" sz="2800" b="1" i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80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The search for Asia led to a </a:t>
            </a:r>
            <a:br>
              <a:rPr lang="en-US" sz="2800" dirty="0" smtClean="0"/>
            </a:br>
            <a:r>
              <a:rPr lang="en-US" sz="2800" dirty="0" smtClean="0"/>
              <a:t>New World discovery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905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i="1" dirty="0"/>
              <a:t>The King and Queen of Spain wanted to profit from trade with Asia, so they sponsored (helped) Columbus to make four trips across the Atlantic</a:t>
            </a:r>
            <a:r>
              <a:rPr lang="en-US" sz="2400" i="1" dirty="0" smtClean="0"/>
              <a:t>.</a:t>
            </a:r>
          </a:p>
          <a:p>
            <a:endParaRPr lang="en-US" sz="2400" dirty="0"/>
          </a:p>
          <a:p>
            <a:r>
              <a:rPr lang="en-US" sz="2400" i="1" dirty="0" smtClean="0"/>
              <a:t>Columbus </a:t>
            </a:r>
            <a:r>
              <a:rPr lang="en-US" sz="2400" i="1" dirty="0"/>
              <a:t>never found a faster route to </a:t>
            </a:r>
            <a:r>
              <a:rPr lang="en-US" sz="2400" i="1" dirty="0" smtClean="0"/>
              <a:t>Asia, but </a:t>
            </a:r>
            <a:r>
              <a:rPr lang="en-US" sz="2400" i="1" dirty="0"/>
              <a:t>he did </a:t>
            </a:r>
            <a:r>
              <a:rPr lang="en-US" sz="2400" i="1" dirty="0" smtClean="0"/>
              <a:t>claim </a:t>
            </a:r>
            <a:r>
              <a:rPr lang="en-US" sz="2400" i="1" dirty="0"/>
              <a:t>land for </a:t>
            </a:r>
            <a:r>
              <a:rPr lang="en-US" sz="2400" i="1" dirty="0" smtClean="0"/>
              <a:t>Spain, including land in the West Indies</a:t>
            </a:r>
            <a:r>
              <a:rPr lang="en-US" sz="2400" i="1" dirty="0" smtClean="0"/>
              <a:t>.</a:t>
            </a:r>
          </a:p>
          <a:p>
            <a:endParaRPr lang="en-US" sz="2400" dirty="0"/>
          </a:p>
          <a:p>
            <a:r>
              <a:rPr lang="en-US" sz="2400" i="1" dirty="0" smtClean="0"/>
              <a:t>The </a:t>
            </a:r>
            <a:r>
              <a:rPr lang="en-US" sz="2400" i="1" dirty="0"/>
              <a:t>land explored by Columbus was actually part of North &amp; South America, a “New World” discovery to people in Europe.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835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8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8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20" decel="5000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20" decel="5000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" y="228600"/>
            <a:ext cx="3886200" cy="1905000"/>
          </a:xfrm>
        </p:spPr>
        <p:txBody>
          <a:bodyPr>
            <a:normAutofit/>
          </a:bodyPr>
          <a:lstStyle/>
          <a:p>
            <a:r>
              <a:rPr lang="en-US" dirty="0" smtClean="0"/>
              <a:t>Explorers claimed a vast amount of land for Spain!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73" y="-18862"/>
            <a:ext cx="5257800" cy="690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 flipH="1">
            <a:off x="33068" y="2438400"/>
            <a:ext cx="37338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400" dirty="0" smtClean="0"/>
              <a:t>Spain established </a:t>
            </a:r>
            <a:r>
              <a:rPr lang="en-US" sz="2400" dirty="0"/>
              <a:t>colonies </a:t>
            </a:r>
            <a:r>
              <a:rPr lang="en-US" sz="2400" dirty="0" smtClean="0"/>
              <a:t>in South </a:t>
            </a:r>
            <a:r>
              <a:rPr lang="en-US" sz="2400" dirty="0"/>
              <a:t>America, </a:t>
            </a:r>
            <a:r>
              <a:rPr lang="en-US" sz="2400" dirty="0" smtClean="0"/>
              <a:t>Mexico, </a:t>
            </a:r>
          </a:p>
          <a:p>
            <a:pPr algn="ctr"/>
            <a:r>
              <a:rPr lang="en-US" sz="2400" dirty="0" smtClean="0"/>
              <a:t>the West Indies</a:t>
            </a:r>
          </a:p>
          <a:p>
            <a:pPr algn="ctr"/>
            <a:r>
              <a:rPr lang="en-US" sz="2400" dirty="0" smtClean="0"/>
              <a:t> &amp; across the southern U.S. from Florida to California.</a:t>
            </a:r>
          </a:p>
        </p:txBody>
      </p:sp>
    </p:spTree>
    <p:extLst>
      <p:ext uri="{BB962C8B-B14F-4D97-AF65-F5344CB8AC3E}">
        <p14:creationId xmlns:p14="http://schemas.microsoft.com/office/powerpoint/2010/main" val="229280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2" r="4059" b="5941"/>
          <a:stretch/>
        </p:blipFill>
        <p:spPr bwMode="auto">
          <a:xfrm>
            <a:off x="0" y="0"/>
            <a:ext cx="3383280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3280" y="133350"/>
            <a:ext cx="5769187" cy="76200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/>
              <a:t>1513- Ponce de Leon explored Florida</a:t>
            </a:r>
            <a:endParaRPr lang="en-US" sz="2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52400" y="3886200"/>
            <a:ext cx="3048000" cy="2819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2060"/>
                </a:solidFill>
              </a:rPr>
              <a:t>The idea that Ponce de Leon was looking for a Fountain of Youth </a:t>
            </a:r>
            <a:r>
              <a:rPr lang="en-US" sz="2400" b="1" dirty="0" smtClean="0">
                <a:solidFill>
                  <a:srgbClr val="002060"/>
                </a:solidFill>
              </a:rPr>
              <a:t>is </a:t>
            </a:r>
            <a:r>
              <a:rPr lang="en-US" sz="2400" b="1" dirty="0">
                <a:solidFill>
                  <a:srgbClr val="002060"/>
                </a:solidFill>
              </a:rPr>
              <a:t>actually a myth.</a:t>
            </a:r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213" y="3140299"/>
            <a:ext cx="5743787" cy="369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82337" y="914400"/>
            <a:ext cx="554566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His </a:t>
            </a:r>
            <a:r>
              <a:rPr lang="en-US" sz="2400" b="1" dirty="0" smtClean="0">
                <a:solidFill>
                  <a:srgbClr val="C00000"/>
                </a:solidFill>
              </a:rPr>
              <a:t>exploration of Florida set </a:t>
            </a:r>
            <a:r>
              <a:rPr lang="en-US" sz="2400" b="1" dirty="0">
                <a:solidFill>
                  <a:srgbClr val="C00000"/>
                </a:solidFill>
              </a:rPr>
              <a:t>the stage for European colonization of North </a:t>
            </a:r>
            <a:r>
              <a:rPr lang="en-US" sz="2400" b="1" dirty="0" smtClean="0">
                <a:solidFill>
                  <a:srgbClr val="C00000"/>
                </a:solidFill>
              </a:rPr>
              <a:t>America. </a:t>
            </a:r>
          </a:p>
          <a:p>
            <a:pPr algn="ctr"/>
            <a:endParaRPr lang="en-US" sz="2400" b="1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0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Vasco </a:t>
            </a:r>
            <a:r>
              <a:rPr lang="en-US" sz="2400" b="1" dirty="0" err="1"/>
              <a:t>Nuñez</a:t>
            </a:r>
            <a:r>
              <a:rPr lang="en-US" sz="2400" b="1" dirty="0"/>
              <a:t> de Balboa </a:t>
            </a:r>
            <a:r>
              <a:rPr lang="en-US" sz="2400" b="1" dirty="0" smtClean="0"/>
              <a:t>“</a:t>
            </a:r>
            <a:r>
              <a:rPr lang="en-US" sz="2400" b="1" dirty="0" smtClean="0"/>
              <a:t>discovered” </a:t>
            </a:r>
            <a:r>
              <a:rPr lang="en-US" sz="2400" b="1" dirty="0" smtClean="0"/>
              <a:t>the Pacific Ocean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705600" y="3733800"/>
            <a:ext cx="2133600" cy="19389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 smtClean="0"/>
              <a:t>  </a:t>
            </a:r>
            <a:endParaRPr lang="en-US" sz="20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251" y="1295400"/>
            <a:ext cx="4599789" cy="520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1905000"/>
            <a:ext cx="1981200" cy="22301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In 1513 Balboa claimed </a:t>
            </a:r>
            <a:r>
              <a:rPr lang="en-US" sz="2000" b="1" dirty="0"/>
              <a:t>the Pacific Ocean </a:t>
            </a:r>
            <a:r>
              <a:rPr lang="en-US" sz="2000" b="1" dirty="0" smtClean="0"/>
              <a:t>&amp; </a:t>
            </a:r>
            <a:r>
              <a:rPr lang="en-US" sz="2000" b="1" dirty="0"/>
              <a:t>all </a:t>
            </a:r>
            <a:r>
              <a:rPr lang="en-US" sz="2000" b="1" dirty="0" smtClean="0"/>
              <a:t>the land along its </a:t>
            </a:r>
            <a:r>
              <a:rPr lang="en-US" sz="2000" b="1" dirty="0"/>
              <a:t>shores for </a:t>
            </a:r>
            <a:r>
              <a:rPr lang="en-US" sz="2000" b="1" dirty="0" smtClean="0"/>
              <a:t>Spain.</a:t>
            </a:r>
          </a:p>
          <a:p>
            <a:pPr algn="ctr"/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6961022" y="1888375"/>
            <a:ext cx="2196626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His expedition opened </a:t>
            </a:r>
            <a:r>
              <a:rPr lang="en-US" sz="2000" b="1" dirty="0"/>
              <a:t>the way for Spanish exploration and conquest 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 along </a:t>
            </a:r>
            <a:r>
              <a:rPr lang="en-US" sz="2000" b="1" dirty="0"/>
              <a:t>the </a:t>
            </a:r>
            <a:r>
              <a:rPr lang="en-US" sz="2000" b="1" dirty="0" smtClean="0"/>
              <a:t>west </a:t>
            </a:r>
            <a:r>
              <a:rPr lang="en-US" sz="2000" b="1" dirty="0"/>
              <a:t>coast of South America.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073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5474</TotalTime>
  <Words>1506</Words>
  <Application>Microsoft Office PowerPoint</Application>
  <PresentationFormat>On-screen Show (4:3)</PresentationFormat>
  <Paragraphs>297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Horizon</vt:lpstr>
      <vt:lpstr>Spanish exploration &amp; settlement in the Americas</vt:lpstr>
      <vt:lpstr>Why explore the World?  </vt:lpstr>
      <vt:lpstr> Explore  for Gold! </vt:lpstr>
      <vt:lpstr>Explore for Glory Explorers hoped to gain GLORY, or fame by leading successful voyages, not to mention a share of the profit.  </vt:lpstr>
      <vt:lpstr>Spread the word of  God! </vt:lpstr>
      <vt:lpstr>The search for Asia led to a  New World discovery</vt:lpstr>
      <vt:lpstr>Explorers claimed a vast amount of land for Spain! </vt:lpstr>
      <vt:lpstr>1513- Ponce de Leon explored Florida</vt:lpstr>
      <vt:lpstr>Vasco Nuñez de Balboa “discovered” the Pacific Ocean</vt:lpstr>
      <vt:lpstr>Cortes Conquered the Aztec in Mexico</vt:lpstr>
      <vt:lpstr>Pizarro Conquered the Inca Empire of Peru in 1531</vt:lpstr>
      <vt:lpstr>Francisco Coronado searched for the  Seven Cities Of Cibola  (cities decorated with gold &amp; jewels) in February, 1540  </vt:lpstr>
      <vt:lpstr>Cabrillo Explored California</vt:lpstr>
      <vt:lpstr>Pedro Menendez de Aviles  forced the French out of Florida in 1565.</vt:lpstr>
      <vt:lpstr>PowerPoint Presentation</vt:lpstr>
      <vt:lpstr>Spanish exploration of the New World triggered the Columbian Exchange</vt:lpstr>
      <vt:lpstr>Conquistadors </vt:lpstr>
      <vt:lpstr>Missionaries </vt:lpstr>
      <vt:lpstr>  Spain controlled its colonies  by building different settlements;  including presidios, missions, and plantations. </vt:lpstr>
      <vt:lpstr>Presidios- military forts used by soldiers protecting Spain’s colonies</vt:lpstr>
      <vt:lpstr>Missions</vt:lpstr>
      <vt:lpstr>New World Slavery</vt:lpstr>
      <vt:lpstr>European diseases  caused the death  of countless native people  throughout the Americas. </vt:lpstr>
      <vt:lpstr>PowerPoint Presentation</vt:lpstr>
      <vt:lpstr>Spain led the way, many nations followed!           </vt:lpstr>
      <vt:lpstr>By 1750 France &amp; England were fighting over  the land they each claimed in the Americas!</vt:lpstr>
      <vt:lpstr>PowerPoint Presentation</vt:lpstr>
      <vt:lpstr>Citations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Hebert, Jennifer</dc:creator>
  <cp:lastModifiedBy>Hebert, Jennifer</cp:lastModifiedBy>
  <cp:revision>156</cp:revision>
  <dcterms:created xsi:type="dcterms:W3CDTF">2011-11-01T15:20:58Z</dcterms:created>
  <dcterms:modified xsi:type="dcterms:W3CDTF">2012-11-14T11:45:29Z</dcterms:modified>
</cp:coreProperties>
</file>