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6" r:id="rId3"/>
    <p:sldId id="260" r:id="rId4"/>
    <p:sldId id="262" r:id="rId5"/>
    <p:sldId id="259" r:id="rId6"/>
    <p:sldId id="261" r:id="rId7"/>
    <p:sldId id="263" r:id="rId8"/>
    <p:sldId id="278" r:id="rId9"/>
    <p:sldId id="277" r:id="rId10"/>
    <p:sldId id="264" r:id="rId11"/>
    <p:sldId id="265" r:id="rId12"/>
    <p:sldId id="266" r:id="rId13"/>
    <p:sldId id="268" r:id="rId14"/>
    <p:sldId id="280" r:id="rId15"/>
    <p:sldId id="269" r:id="rId16"/>
    <p:sldId id="270" r:id="rId17"/>
    <p:sldId id="273" r:id="rId18"/>
    <p:sldId id="276" r:id="rId19"/>
    <p:sldId id="271"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498"/>
    <a:srgbClr val="CB2323"/>
    <a:srgbClr val="60101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126" y="-156"/>
      </p:cViewPr>
      <p:guideLst>
        <p:guide orient="horz" pos="2160"/>
        <p:guide pos="2880"/>
      </p:guideLst>
    </p:cSldViewPr>
  </p:slideViewPr>
  <p:notesTextViewPr>
    <p:cViewPr>
      <p:scale>
        <a:sx n="1" d="1"/>
        <a:sy n="1" d="1"/>
      </p:scale>
      <p:origin x="0" y="0"/>
    </p:cViewPr>
  </p:notesTextViewPr>
  <p:notesViewPr>
    <p:cSldViewPr>
      <p:cViewPr varScale="1">
        <p:scale>
          <a:sx n="46" d="100"/>
          <a:sy n="4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108396-48EF-4FD3-83ED-12EEE08047CB}" type="datetimeFigureOut">
              <a:rPr lang="en-US" smtClean="0"/>
              <a:t>11/16/2011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04E741-41D6-430E-905F-7736CD0013B6}" type="slidenum">
              <a:rPr lang="en-US" smtClean="0"/>
              <a:t>‹#›</a:t>
            </a:fld>
            <a:endParaRPr lang="en-US" dirty="0"/>
          </a:p>
        </p:txBody>
      </p:sp>
    </p:spTree>
    <p:extLst>
      <p:ext uri="{BB962C8B-B14F-4D97-AF65-F5344CB8AC3E}">
        <p14:creationId xmlns:p14="http://schemas.microsoft.com/office/powerpoint/2010/main" val="1816674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28BAF-0907-4199-ADE1-203A9FAD03E4}" type="datetimeFigureOut">
              <a:rPr lang="en-US" smtClean="0"/>
              <a:t>11/16/2011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8D29EE-1F39-42AB-B5C7-154718FA8288}" type="slidenum">
              <a:rPr lang="en-US" smtClean="0"/>
              <a:t>‹#›</a:t>
            </a:fld>
            <a:endParaRPr lang="en-US" dirty="0"/>
          </a:p>
        </p:txBody>
      </p:sp>
    </p:spTree>
    <p:extLst>
      <p:ext uri="{BB962C8B-B14F-4D97-AF65-F5344CB8AC3E}">
        <p14:creationId xmlns:p14="http://schemas.microsoft.com/office/powerpoint/2010/main" val="28904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D29EE-1F39-42AB-B5C7-154718FA8288}" type="slidenum">
              <a:rPr lang="en-US" smtClean="0"/>
              <a:t>18</a:t>
            </a:fld>
            <a:endParaRPr lang="en-US" dirty="0"/>
          </a:p>
        </p:txBody>
      </p:sp>
    </p:spTree>
    <p:extLst>
      <p:ext uri="{BB962C8B-B14F-4D97-AF65-F5344CB8AC3E}">
        <p14:creationId xmlns:p14="http://schemas.microsoft.com/office/powerpoint/2010/main" val="395432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189849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137627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343006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78435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45138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185641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91402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204372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289919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250310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F6F8EB-1F52-4C00-B162-91152547A083}" type="datetimeFigureOut">
              <a:rPr lang="en-US" smtClean="0"/>
              <a:t>11/16/2011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443E4-0A22-4492-B34D-C29DE9885A36}" type="slidenum">
              <a:rPr lang="en-US" smtClean="0"/>
              <a:t>‹#›</a:t>
            </a:fld>
            <a:endParaRPr lang="en-US" dirty="0"/>
          </a:p>
        </p:txBody>
      </p:sp>
    </p:spTree>
    <p:extLst>
      <p:ext uri="{BB962C8B-B14F-4D97-AF65-F5344CB8AC3E}">
        <p14:creationId xmlns:p14="http://schemas.microsoft.com/office/powerpoint/2010/main" val="335697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6F8EB-1F52-4C00-B162-91152547A083}" type="datetimeFigureOut">
              <a:rPr lang="en-US" smtClean="0"/>
              <a:t>11/16/2011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443E4-0A22-4492-B34D-C29DE9885A36}" type="slidenum">
              <a:rPr lang="en-US" smtClean="0"/>
              <a:t>‹#›</a:t>
            </a:fld>
            <a:endParaRPr lang="en-US" dirty="0"/>
          </a:p>
        </p:txBody>
      </p:sp>
    </p:spTree>
    <p:extLst>
      <p:ext uri="{BB962C8B-B14F-4D97-AF65-F5344CB8AC3E}">
        <p14:creationId xmlns:p14="http://schemas.microsoft.com/office/powerpoint/2010/main" val="3042266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kitchenrap.blogspot.com/2011/10/silk-road-caravans-lawrence-of-arabia.html" TargetMode="External"/><Relationship Id="rId7" Type="http://schemas.openxmlformats.org/officeDocument/2006/relationships/hyperlink" Target="http://www.worldwideshoppingmall.co.uk/toys/santa-maria.asp" TargetMode="External"/><Relationship Id="rId2" Type="http://schemas.openxmlformats.org/officeDocument/2006/relationships/hyperlink" Target="http://library.thinkquest.org/13406/sr" TargetMode="External"/><Relationship Id="rId1" Type="http://schemas.openxmlformats.org/officeDocument/2006/relationships/slideLayout" Target="../slideLayouts/slideLayout2.xml"/><Relationship Id="rId6" Type="http://schemas.openxmlformats.org/officeDocument/2006/relationships/hyperlink" Target="http://cartographic-images.net/" TargetMode="External"/><Relationship Id="rId5" Type="http://schemas.openxmlformats.org/officeDocument/2006/relationships/hyperlink" Target="http://www.sbceo.k12.ca.us/~vms/carlton/Renaissance/columbus1.htm" TargetMode="External"/><Relationship Id="rId4" Type="http://schemas.openxmlformats.org/officeDocument/2006/relationships/hyperlink" Target="http://en.wikipedi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0"/>
          </a:xfrm>
        </p:spPr>
        <p:txBody>
          <a:bodyPr>
            <a:normAutofit fontScale="90000"/>
          </a:bodyPr>
          <a:lstStyle/>
          <a:p>
            <a:r>
              <a:rPr lang="en-US" dirty="0" smtClean="0"/>
              <a:t>Trade With Asia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Led Europe To “Discover” a New World</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3000"/>
            <a:ext cx="9372600" cy="44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831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1010">
            <a:alpha val="24000"/>
          </a:srgbClr>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060" y="762000"/>
            <a:ext cx="5615940" cy="419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04383"/>
            <a:ext cx="9144000" cy="1143000"/>
          </a:xfrm>
        </p:spPr>
        <p:txBody>
          <a:bodyPr>
            <a:normAutofit/>
          </a:bodyPr>
          <a:lstStyle/>
          <a:p>
            <a:r>
              <a:rPr lang="en-US" sz="3200" b="1" dirty="0" smtClean="0"/>
              <a:t>Portugal &amp; Spain looked for alternate routes to Asia.</a:t>
            </a:r>
            <a:endParaRPr lang="en-US" sz="3200" b="1" dirty="0"/>
          </a:p>
        </p:txBody>
      </p:sp>
      <p:sp>
        <p:nvSpPr>
          <p:cNvPr id="3" name="Content Placeholder 2"/>
          <p:cNvSpPr>
            <a:spLocks noGrp="1"/>
          </p:cNvSpPr>
          <p:nvPr>
            <p:ph idx="1"/>
          </p:nvPr>
        </p:nvSpPr>
        <p:spPr>
          <a:xfrm>
            <a:off x="6096" y="1298745"/>
            <a:ext cx="4914900" cy="1508009"/>
          </a:xfrm>
        </p:spPr>
        <p:txBody>
          <a:bodyPr>
            <a:noAutofit/>
          </a:bodyPr>
          <a:lstStyle/>
          <a:p>
            <a:pPr marL="0" indent="0">
              <a:lnSpc>
                <a:spcPct val="150000"/>
              </a:lnSpc>
              <a:buNone/>
            </a:pPr>
            <a:r>
              <a:rPr lang="en-US" sz="2000" dirty="0"/>
              <a:t>L</a:t>
            </a:r>
            <a:r>
              <a:rPr lang="en-US" sz="2000" dirty="0" smtClean="0"/>
              <a:t>and routes were:</a:t>
            </a:r>
          </a:p>
          <a:p>
            <a:pPr>
              <a:lnSpc>
                <a:spcPct val="150000"/>
              </a:lnSpc>
            </a:pPr>
            <a:r>
              <a:rPr lang="en-US" sz="2000" dirty="0"/>
              <a:t>s</a:t>
            </a:r>
            <a:r>
              <a:rPr lang="en-US" sz="2000" dirty="0" smtClean="0"/>
              <a:t>low</a:t>
            </a:r>
          </a:p>
          <a:p>
            <a:pPr>
              <a:lnSpc>
                <a:spcPct val="150000"/>
              </a:lnSpc>
            </a:pPr>
            <a:r>
              <a:rPr lang="en-US" sz="2000" dirty="0"/>
              <a:t>d</a:t>
            </a:r>
            <a:r>
              <a:rPr lang="en-US" sz="2000" dirty="0" smtClean="0"/>
              <a:t>angerous</a:t>
            </a:r>
          </a:p>
          <a:p>
            <a:pPr>
              <a:lnSpc>
                <a:spcPct val="150000"/>
              </a:lnSpc>
            </a:pPr>
            <a:r>
              <a:rPr lang="en-US" sz="2000" dirty="0"/>
              <a:t>e</a:t>
            </a:r>
            <a:r>
              <a:rPr lang="en-US" sz="2000" dirty="0" smtClean="0"/>
              <a:t>xpensive</a:t>
            </a:r>
          </a:p>
          <a:p>
            <a:pPr>
              <a:lnSpc>
                <a:spcPct val="150000"/>
              </a:lnSpc>
            </a:pPr>
            <a:r>
              <a:rPr lang="en-US" sz="2000" dirty="0" smtClean="0"/>
              <a:t>controlled by other nations</a:t>
            </a:r>
          </a:p>
        </p:txBody>
      </p:sp>
      <p:sp>
        <p:nvSpPr>
          <p:cNvPr id="6" name="TextBox 5"/>
          <p:cNvSpPr txBox="1"/>
          <p:nvPr/>
        </p:nvSpPr>
        <p:spPr>
          <a:xfrm>
            <a:off x="381000" y="5181600"/>
            <a:ext cx="8549640" cy="1077218"/>
          </a:xfrm>
          <a:prstGeom prst="rect">
            <a:avLst/>
          </a:prstGeom>
          <a:noFill/>
          <a:ln w="38100">
            <a:solidFill>
              <a:schemeClr val="tx1"/>
            </a:solidFill>
          </a:ln>
        </p:spPr>
        <p:txBody>
          <a:bodyPr wrap="square" rtlCol="0">
            <a:spAutoFit/>
          </a:bodyPr>
          <a:lstStyle/>
          <a:p>
            <a:pPr algn="ctr"/>
            <a:r>
              <a:rPr lang="en-US" sz="3200" dirty="0" smtClean="0"/>
              <a:t>Portugal &amp; Spain wanted faster routes, ones they could control</a:t>
            </a:r>
            <a:r>
              <a:rPr lang="en-US" sz="3200" dirty="0"/>
              <a:t>.</a:t>
            </a:r>
            <a:r>
              <a:rPr lang="en-US" sz="3200" dirty="0" smtClean="0"/>
              <a:t>  So they looked to the ocean.</a:t>
            </a:r>
          </a:p>
        </p:txBody>
      </p:sp>
    </p:spTree>
    <p:extLst>
      <p:ext uri="{BB962C8B-B14F-4D97-AF65-F5344CB8AC3E}">
        <p14:creationId xmlns:p14="http://schemas.microsoft.com/office/powerpoint/2010/main" val="3916263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alpha val="16000"/>
          </a:srgbClr>
        </a:solidFill>
        <a:effectLst/>
      </p:bgPr>
    </p:bg>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8" t="7691" r="2036" b="2641"/>
          <a:stretch/>
        </p:blipFill>
        <p:spPr bwMode="auto">
          <a:xfrm>
            <a:off x="2149415" y="1633049"/>
            <a:ext cx="4611945" cy="3843287"/>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57200"/>
            <a:ext cx="9144000" cy="1143000"/>
          </a:xfrm>
        </p:spPr>
        <p:txBody>
          <a:bodyPr>
            <a:normAutofit fontScale="90000"/>
          </a:bodyPr>
          <a:lstStyle/>
          <a:p>
            <a:r>
              <a:rPr lang="en-US" b="1" dirty="0" smtClean="0">
                <a:latin typeface="Bodoni MT Condensed" pitchFamily="18" charset="0"/>
              </a:rPr>
              <a:t>Portugal sponsored many voyages of exploration for an all-water route around Africa</a:t>
            </a:r>
            <a:r>
              <a:rPr lang="en-US" dirty="0" smtClean="0"/>
              <a:t/>
            </a:r>
            <a:br>
              <a:rPr lang="en-US" dirty="0" smtClean="0"/>
            </a:br>
            <a:endParaRPr lang="en-US" dirty="0"/>
          </a:p>
        </p:txBody>
      </p:sp>
      <p:sp>
        <p:nvSpPr>
          <p:cNvPr id="4" name="TextBox 3"/>
          <p:cNvSpPr txBox="1"/>
          <p:nvPr/>
        </p:nvSpPr>
        <p:spPr>
          <a:xfrm>
            <a:off x="0" y="5486400"/>
            <a:ext cx="9144000" cy="1200329"/>
          </a:xfrm>
          <a:prstGeom prst="rect">
            <a:avLst/>
          </a:prstGeom>
          <a:noFill/>
        </p:spPr>
        <p:txBody>
          <a:bodyPr wrap="square" rtlCol="0">
            <a:spAutoFit/>
          </a:bodyPr>
          <a:lstStyle/>
          <a:p>
            <a:pPr algn="ctr"/>
            <a:r>
              <a:rPr lang="en-US" sz="3600" b="1" dirty="0" smtClean="0">
                <a:latin typeface="Bodoni MT Condensed" pitchFamily="18" charset="0"/>
              </a:rPr>
              <a:t>The goal of reaching India was achieved under the leadership of Vasco da Gama in 1499!</a:t>
            </a:r>
            <a:endParaRPr lang="en-US" sz="3600" b="1" dirty="0">
              <a:latin typeface="Bodoni MT Condensed" pitchFamily="18" charset="0"/>
            </a:endParaRPr>
          </a:p>
        </p:txBody>
      </p:sp>
      <p:sp>
        <p:nvSpPr>
          <p:cNvPr id="5" name="TextBox 4"/>
          <p:cNvSpPr txBox="1"/>
          <p:nvPr/>
        </p:nvSpPr>
        <p:spPr>
          <a:xfrm>
            <a:off x="15815" y="2738887"/>
            <a:ext cx="2133600" cy="1938992"/>
          </a:xfrm>
          <a:prstGeom prst="rect">
            <a:avLst/>
          </a:prstGeom>
          <a:noFill/>
        </p:spPr>
        <p:txBody>
          <a:bodyPr wrap="square" rtlCol="0">
            <a:spAutoFit/>
          </a:bodyPr>
          <a:lstStyle/>
          <a:p>
            <a:pPr algn="ctr"/>
            <a:r>
              <a:rPr lang="en-US" sz="2000" dirty="0" smtClean="0"/>
              <a:t>The prince,</a:t>
            </a:r>
            <a:r>
              <a:rPr lang="en-US" sz="2000" dirty="0"/>
              <a:t> </a:t>
            </a:r>
            <a:r>
              <a:rPr lang="en-US" sz="2000" dirty="0" smtClean="0"/>
              <a:t>Henry “the Navigator”, started a school to train sailors, ship builders, and map makers.   </a:t>
            </a:r>
            <a:endParaRPr lang="en-US" sz="2000" dirty="0"/>
          </a:p>
        </p:txBody>
      </p:sp>
      <p:sp>
        <p:nvSpPr>
          <p:cNvPr id="6" name="TextBox 5"/>
          <p:cNvSpPr txBox="1"/>
          <p:nvPr/>
        </p:nvSpPr>
        <p:spPr>
          <a:xfrm>
            <a:off x="6857999" y="2743200"/>
            <a:ext cx="2149415" cy="1938992"/>
          </a:xfrm>
          <a:prstGeom prst="rect">
            <a:avLst/>
          </a:prstGeom>
          <a:noFill/>
        </p:spPr>
        <p:txBody>
          <a:bodyPr wrap="square" rtlCol="0">
            <a:spAutoFit/>
          </a:bodyPr>
          <a:lstStyle/>
          <a:p>
            <a:pPr algn="ctr"/>
            <a:r>
              <a:rPr lang="en-US" sz="2000" dirty="0" smtClean="0"/>
              <a:t>The southern tip </a:t>
            </a:r>
          </a:p>
          <a:p>
            <a:pPr algn="ctr"/>
            <a:r>
              <a:rPr lang="en-US" sz="2000" dirty="0" smtClean="0"/>
              <a:t>of Africa was eventually reached  by a crew led by Bartholomeu Dias </a:t>
            </a:r>
          </a:p>
          <a:p>
            <a:pPr algn="ctr"/>
            <a:r>
              <a:rPr lang="en-US" sz="2000" dirty="0" smtClean="0"/>
              <a:t>in 1488 </a:t>
            </a:r>
          </a:p>
        </p:txBody>
      </p:sp>
    </p:spTree>
    <p:extLst>
      <p:ext uri="{BB962C8B-B14F-4D97-AF65-F5344CB8AC3E}">
        <p14:creationId xmlns:p14="http://schemas.microsoft.com/office/powerpoint/2010/main" val="3157923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1000">
              <a:schemeClr val="accent5">
                <a:lumMod val="40000"/>
                <a:lumOff val="60000"/>
              </a:schemeClr>
            </a:gs>
            <a:gs pos="100000">
              <a:schemeClr val="accent6">
                <a:lumMod val="75000"/>
              </a:schemeClr>
            </a:gs>
            <a:gs pos="80000">
              <a:schemeClr val="accent6"/>
            </a:gs>
            <a:gs pos="31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Title 5"/>
          <p:cNvSpPr txBox="1">
            <a:spLocks noGrp="1"/>
          </p:cNvSpPr>
          <p:nvPr>
            <p:ph type="title"/>
          </p:nvPr>
        </p:nvSpPr>
        <p:spPr>
          <a:xfrm>
            <a:off x="0" y="11502"/>
            <a:ext cx="9144000" cy="1077218"/>
          </a:xfrm>
          <a:prstGeom prst="rect">
            <a:avLst/>
          </a:prstGeom>
          <a:noFill/>
        </p:spPr>
        <p:txBody>
          <a:bodyPr wrap="square" rtlCol="0">
            <a:spAutoFit/>
          </a:bodyPr>
          <a:lstStyle/>
          <a:p>
            <a:r>
              <a:rPr lang="en-US" sz="3200" dirty="0" smtClean="0"/>
              <a:t>Spain sponsored westward voyages of exploration across the Atlantic Ocean beginning in 1492</a:t>
            </a:r>
            <a:endParaRPr lang="en-US" sz="3200" dirty="0"/>
          </a:p>
        </p:txBody>
      </p:sp>
      <p:pic>
        <p:nvPicPr>
          <p:cNvPr id="921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62" t="1539" r="3122" b="-770"/>
          <a:stretch/>
        </p:blipFill>
        <p:spPr bwMode="auto">
          <a:xfrm>
            <a:off x="1097280" y="1280160"/>
            <a:ext cx="694944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50343" y="5181600"/>
            <a:ext cx="7315200" cy="1846659"/>
          </a:xfrm>
          <a:prstGeom prst="rect">
            <a:avLst/>
          </a:prstGeom>
          <a:noFill/>
        </p:spPr>
        <p:txBody>
          <a:bodyPr wrap="square" rtlCol="0">
            <a:spAutoFit/>
          </a:bodyPr>
          <a:lstStyle/>
          <a:p>
            <a:pPr algn="ctr"/>
            <a:r>
              <a:rPr lang="en-US" sz="2400" b="1" dirty="0" smtClean="0">
                <a:effectLst/>
              </a:rPr>
              <a:t>In 1484, Christopher Columbus asked Portugal’s rulers  to pay for his voyage, but he was turned down.  Columbus turned to King Ferdinand and Queen Isabella of Spain, his request was approved in 1492.</a:t>
            </a:r>
            <a:r>
              <a:rPr lang="en-US" sz="2400" dirty="0" smtClean="0">
                <a:effectLst/>
              </a:rPr>
              <a:t> </a:t>
            </a:r>
            <a:endParaRPr lang="en-US" sz="2400" dirty="0" smtClean="0"/>
          </a:p>
          <a:p>
            <a:r>
              <a:rPr lang="en-US" dirty="0" smtClean="0">
                <a:effectLst/>
              </a:rPr>
              <a:t>, </a:t>
            </a:r>
            <a:endParaRPr lang="en-US" dirty="0"/>
          </a:p>
        </p:txBody>
      </p:sp>
    </p:spTree>
    <p:extLst>
      <p:ext uri="{BB962C8B-B14F-4D97-AF65-F5344CB8AC3E}">
        <p14:creationId xmlns:p14="http://schemas.microsoft.com/office/powerpoint/2010/main" val="2860941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73" b="299"/>
          <a:stretch/>
        </p:blipFill>
        <p:spPr bwMode="auto">
          <a:xfrm>
            <a:off x="-152399" y="0"/>
            <a:ext cx="9296400" cy="795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399" y="0"/>
            <a:ext cx="9296400" cy="1295400"/>
          </a:xfrm>
          <a:gradFill>
            <a:gsLst>
              <a:gs pos="0">
                <a:schemeClr val="accent4">
                  <a:lumMod val="75000"/>
                </a:schemeClr>
              </a:gs>
              <a:gs pos="100000">
                <a:schemeClr val="tx2">
                  <a:lumMod val="60000"/>
                  <a:lumOff val="40000"/>
                  <a:alpha val="33000"/>
                </a:schemeClr>
              </a:gs>
              <a:gs pos="33000">
                <a:schemeClr val="accent4">
                  <a:lumMod val="60000"/>
                  <a:lumOff val="40000"/>
                </a:schemeClr>
              </a:gs>
              <a:gs pos="16000">
                <a:schemeClr val="accent4">
                  <a:lumMod val="60000"/>
                  <a:lumOff val="40000"/>
                </a:schemeClr>
              </a:gs>
            </a:gsLst>
            <a:lin ang="5400000" scaled="1"/>
          </a:gradFill>
          <a:ln w="38100">
            <a:noFill/>
          </a:ln>
        </p:spPr>
        <p:txBody>
          <a:bodyPr>
            <a:normAutofit fontScale="90000"/>
          </a:bodyPr>
          <a:lstStyle/>
          <a:p>
            <a:r>
              <a:rPr lang="en-US" sz="3600" dirty="0" smtClean="0"/>
              <a:t/>
            </a:r>
            <a:br>
              <a:rPr lang="en-US" sz="3600" dirty="0" smtClean="0"/>
            </a:br>
            <a:r>
              <a:rPr lang="en-US" sz="3600" b="1" dirty="0" smtClean="0">
                <a:solidFill>
                  <a:schemeClr val="bg1"/>
                </a:solidFill>
              </a:rPr>
              <a:t>On August 3 of 1492, Columbus set sail from Palos, Spain, with three ships and 88 men</a:t>
            </a:r>
            <a:r>
              <a:rPr lang="en-US" b="1" dirty="0" smtClean="0">
                <a:solidFill>
                  <a:schemeClr val="bg1"/>
                </a:solidFill>
              </a:rPr>
              <a:t>.</a:t>
            </a:r>
            <a:r>
              <a:rPr lang="en-US" dirty="0" smtClean="0"/>
              <a:t/>
            </a:r>
            <a:br>
              <a:rPr lang="en-US" dirty="0" smtClean="0"/>
            </a:br>
            <a:endParaRPr lang="en-US" dirty="0"/>
          </a:p>
        </p:txBody>
      </p:sp>
    </p:spTree>
    <p:extLst>
      <p:ext uri="{BB962C8B-B14F-4D97-AF65-F5344CB8AC3E}">
        <p14:creationId xmlns:p14="http://schemas.microsoft.com/office/powerpoint/2010/main" val="3140283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9" t="6784" r="3618" b="5359"/>
          <a:stretch/>
        </p:blipFill>
        <p:spPr bwMode="auto">
          <a:xfrm>
            <a:off x="668547" y="914400"/>
            <a:ext cx="7772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61119"/>
            <a:ext cx="9144000" cy="1005681"/>
          </a:xfrm>
        </p:spPr>
        <p:txBody>
          <a:bodyPr>
            <a:normAutofit fontScale="70000" lnSpcReduction="20000"/>
          </a:bodyPr>
          <a:lstStyle/>
          <a:p>
            <a:pPr marL="0" indent="0" algn="ctr">
              <a:buNone/>
            </a:pPr>
            <a:r>
              <a:rPr lang="en-US" sz="3600" b="1" dirty="0" smtClean="0"/>
              <a:t>Columbus</a:t>
            </a:r>
            <a:r>
              <a:rPr lang="en-US" sz="3600" b="1" dirty="0" smtClean="0">
                <a:effectLst/>
              </a:rPr>
              <a:t> estimated that India was 4,000 miles west of Spain.</a:t>
            </a:r>
          </a:p>
          <a:p>
            <a:pPr marL="0" indent="0" algn="ctr">
              <a:buNone/>
            </a:pPr>
            <a:r>
              <a:rPr lang="en-US" b="1" dirty="0" smtClean="0">
                <a:effectLst/>
              </a:rPr>
              <a:t> </a:t>
            </a:r>
            <a:r>
              <a:rPr lang="en-US" b="1" dirty="0"/>
              <a:t>T</a:t>
            </a:r>
            <a:r>
              <a:rPr lang="en-US" b="1" dirty="0" smtClean="0">
                <a:effectLst/>
              </a:rPr>
              <a:t>he distance between the two </a:t>
            </a:r>
            <a:r>
              <a:rPr lang="en-US" b="1" dirty="0" smtClean="0"/>
              <a:t>is </a:t>
            </a:r>
            <a:r>
              <a:rPr lang="en-US" b="1" dirty="0" smtClean="0">
                <a:effectLst/>
              </a:rPr>
              <a:t>actually closer to 11,000 miles!</a:t>
            </a:r>
          </a:p>
          <a:p>
            <a:endParaRPr lang="en-US" dirty="0"/>
          </a:p>
        </p:txBody>
      </p:sp>
      <p:sp>
        <p:nvSpPr>
          <p:cNvPr id="4" name="Title 3"/>
          <p:cNvSpPr>
            <a:spLocks noGrp="1"/>
          </p:cNvSpPr>
          <p:nvPr>
            <p:ph type="title"/>
          </p:nvPr>
        </p:nvSpPr>
        <p:spPr>
          <a:xfrm>
            <a:off x="211347" y="5867400"/>
            <a:ext cx="8686800" cy="990600"/>
          </a:xfrm>
          <a:prstGeom prst="roundRect">
            <a:avLst/>
          </a:prstGeom>
          <a:solidFill>
            <a:srgbClr val="7030A0">
              <a:alpha val="19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smtClean="0">
                <a:solidFill>
                  <a:prstClr val="black"/>
                </a:solidFill>
              </a:rPr>
              <a:t>Europeans didn’t have knowledge of continents to the far west.  </a:t>
            </a:r>
            <a:br>
              <a:rPr lang="en-US" sz="2400" b="1" dirty="0" smtClean="0">
                <a:solidFill>
                  <a:prstClr val="black"/>
                </a:solidFill>
              </a:rPr>
            </a:br>
            <a:r>
              <a:rPr lang="en-US" sz="2400" b="1" dirty="0" smtClean="0">
                <a:solidFill>
                  <a:schemeClr val="tx1"/>
                </a:solidFill>
              </a:rPr>
              <a:t>The size of the World was thought to be much smaller.</a:t>
            </a:r>
            <a:endParaRPr lang="en-US" sz="2400" b="1" dirty="0">
              <a:solidFill>
                <a:schemeClr val="tx1"/>
              </a:solidFill>
            </a:endParaRPr>
          </a:p>
        </p:txBody>
      </p:sp>
    </p:spTree>
    <p:extLst>
      <p:ext uri="{BB962C8B-B14F-4D97-AF65-F5344CB8AC3E}">
        <p14:creationId xmlns:p14="http://schemas.microsoft.com/office/powerpoint/2010/main" val="779585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0" y="28755"/>
            <a:ext cx="9144000" cy="1143000"/>
          </a:xfrm>
        </p:spPr>
        <p:txBody>
          <a:bodyPr>
            <a:normAutofit fontScale="90000"/>
          </a:bodyPr>
          <a:lstStyle/>
          <a:p>
            <a:r>
              <a:rPr lang="en-US" sz="4000" dirty="0" smtClean="0"/>
              <a:t>Columbus feared his crew would mutiny, but didn’t give up hope of finding a route to Asia</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7652976"/>
              </p:ext>
            </p:extLst>
          </p:nvPr>
        </p:nvGraphicFramePr>
        <p:xfrm>
          <a:off x="0" y="5181600"/>
          <a:ext cx="9144000" cy="1676400"/>
        </p:xfrm>
        <a:graphic>
          <a:graphicData uri="http://schemas.openxmlformats.org/drawingml/2006/table">
            <a:tbl>
              <a:tblPr/>
              <a:tblGrid>
                <a:gridCol w="9144000"/>
              </a:tblGrid>
              <a:tr h="1676400">
                <a:tc>
                  <a:txBody>
                    <a:bodyPr/>
                    <a:lstStyle/>
                    <a:p>
                      <a:pPr algn="ctr" fontAlgn="t"/>
                      <a:r>
                        <a:rPr lang="en-US" sz="2000" dirty="0" smtClean="0">
                          <a:effectLst/>
                        </a:rPr>
                        <a:t>On </a:t>
                      </a:r>
                      <a:r>
                        <a:rPr lang="en-US" sz="2000" dirty="0">
                          <a:effectLst/>
                        </a:rPr>
                        <a:t>September 24, Columbus made the following entry in his journal: </a:t>
                      </a:r>
                      <a:br>
                        <a:rPr lang="en-US" sz="2000" dirty="0">
                          <a:effectLst/>
                        </a:rPr>
                      </a:br>
                      <a:r>
                        <a:rPr lang="en-US" sz="2000" dirty="0">
                          <a:effectLst/>
                        </a:rPr>
                        <a:t>" I am having trouble with the crew,…complaining that they will never return home. They have said that it is insanity and suicidal on their parts to risk their </a:t>
                      </a:r>
                      <a:r>
                        <a:rPr lang="en-US" sz="2000" dirty="0" smtClean="0">
                          <a:effectLst/>
                        </a:rPr>
                        <a:t>lives….I </a:t>
                      </a:r>
                      <a:r>
                        <a:rPr lang="en-US" sz="2000" dirty="0">
                          <a:effectLst/>
                        </a:rPr>
                        <a:t>am told by a few trusted men (and these are few in number!) that if I persist in going onward, the best course of action will be to throw me into the sea some night."</a:t>
                      </a:r>
                    </a:p>
                  </a:txBody>
                  <a:tcPr marL="16377" marR="16377" marT="16377" marB="16377">
                    <a:lnL>
                      <a:noFill/>
                    </a:lnL>
                    <a:lnR>
                      <a:noFill/>
                    </a:lnR>
                    <a:lnT>
                      <a:noFill/>
                    </a:lnT>
                    <a:lnB>
                      <a:noFill/>
                    </a:lnB>
                  </a:tcPr>
                </a:tc>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55" y="1371600"/>
            <a:ext cx="5867400" cy="373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339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763000" cy="1143000"/>
          </a:xfrm>
        </p:spPr>
        <p:txBody>
          <a:bodyPr>
            <a:normAutofit fontScale="90000"/>
          </a:bodyPr>
          <a:lstStyle/>
          <a:p>
            <a:r>
              <a:rPr lang="en-US" sz="3600" dirty="0" smtClean="0">
                <a:effectLst/>
              </a:rPr>
              <a:t>Land was sighted on October 12</a:t>
            </a:r>
            <a:r>
              <a:rPr lang="en-US" sz="3600" baseline="30000" dirty="0" smtClean="0">
                <a:effectLst/>
              </a:rPr>
              <a:t>th</a:t>
            </a:r>
            <a:r>
              <a:rPr lang="en-US" sz="3600" dirty="0" smtClean="0">
                <a:effectLst/>
              </a:rPr>
              <a:t>! </a:t>
            </a:r>
            <a:r>
              <a:rPr lang="en-US" dirty="0" smtClean="0">
                <a:effectLst/>
              </a:rPr>
              <a:t/>
            </a:r>
            <a:br>
              <a:rPr lang="en-US" dirty="0" smtClean="0">
                <a:effectLst/>
              </a:rPr>
            </a:br>
            <a:endParaRPr lang="en-US" dirty="0"/>
          </a:p>
        </p:txBody>
      </p:sp>
      <p:sp>
        <p:nvSpPr>
          <p:cNvPr id="3" name="Content Placeholder 2"/>
          <p:cNvSpPr>
            <a:spLocks noGrp="1"/>
          </p:cNvSpPr>
          <p:nvPr>
            <p:ph idx="1"/>
          </p:nvPr>
        </p:nvSpPr>
        <p:spPr>
          <a:xfrm>
            <a:off x="0" y="1143000"/>
            <a:ext cx="9144000" cy="5486400"/>
          </a:xfrm>
        </p:spPr>
        <p:txBody>
          <a:bodyPr>
            <a:normAutofit fontScale="77500" lnSpcReduction="20000"/>
          </a:bodyPr>
          <a:lstStyle/>
          <a:p>
            <a:pPr marL="0" indent="0" algn="ctr">
              <a:buNone/>
            </a:pPr>
            <a:r>
              <a:rPr lang="en-US" sz="2600" b="1" dirty="0" smtClean="0"/>
              <a:t>Columbus thought he landed </a:t>
            </a:r>
            <a:r>
              <a:rPr lang="en-US" sz="2600" b="1" dirty="0" smtClean="0"/>
              <a:t>off </a:t>
            </a:r>
            <a:r>
              <a:rPr lang="en-US" sz="2600" b="1" dirty="0" smtClean="0"/>
              <a:t>the coast of Japan </a:t>
            </a:r>
            <a:r>
              <a:rPr lang="en-US" sz="2600" b="1" dirty="0" smtClean="0">
                <a:effectLst/>
              </a:rPr>
              <a:t>(Chipango) </a:t>
            </a:r>
            <a:r>
              <a:rPr lang="en-US" sz="2600" b="1" dirty="0" smtClean="0"/>
              <a:t>or China</a:t>
            </a:r>
            <a:r>
              <a:rPr lang="en-US" sz="2600" b="1" dirty="0" smtClean="0">
                <a:effectLst/>
              </a:rPr>
              <a:t> (Cathay)</a:t>
            </a:r>
            <a:r>
              <a:rPr lang="en-US" sz="2600" b="1" dirty="0" smtClean="0"/>
              <a:t>. </a:t>
            </a:r>
          </a:p>
          <a:p>
            <a:pPr marL="0" indent="0" algn="ctr">
              <a:buNone/>
            </a:pPr>
            <a:r>
              <a:rPr lang="en-US" sz="2600" b="1" dirty="0" smtClean="0"/>
              <a:t> He</a:t>
            </a:r>
            <a:r>
              <a:rPr lang="en-US" sz="2600" b="1" dirty="0" smtClean="0">
                <a:effectLst/>
              </a:rPr>
              <a:t> claimed the new land for Spain and named it  San Salvador. </a:t>
            </a:r>
          </a:p>
          <a:p>
            <a:pPr algn="ctr"/>
            <a:endParaRPr lang="en-US" sz="2400" dirty="0"/>
          </a:p>
          <a:p>
            <a:pPr algn="ctr"/>
            <a:endParaRPr lang="en-US" sz="2400" dirty="0" smtClean="0">
              <a:effectLst/>
            </a:endParaRPr>
          </a:p>
          <a:p>
            <a:pPr algn="ctr"/>
            <a:endParaRPr lang="en-US" sz="2400" dirty="0"/>
          </a:p>
          <a:p>
            <a:pPr algn="ctr"/>
            <a:endParaRPr lang="en-US" sz="2400" dirty="0" smtClean="0">
              <a:effectLst/>
            </a:endParaRPr>
          </a:p>
          <a:p>
            <a:pPr algn="ctr"/>
            <a:endParaRPr lang="en-US" sz="2400" dirty="0"/>
          </a:p>
          <a:p>
            <a:pPr algn="ctr"/>
            <a:endParaRPr lang="en-US" sz="2400" dirty="0" smtClean="0">
              <a:effectLst/>
            </a:endParaRPr>
          </a:p>
          <a:p>
            <a:pPr algn="ctr"/>
            <a:endParaRPr lang="en-US" sz="2400" dirty="0"/>
          </a:p>
          <a:p>
            <a:pPr algn="ctr"/>
            <a:endParaRPr lang="en-US" sz="2400" dirty="0" smtClean="0">
              <a:effectLst/>
            </a:endParaRPr>
          </a:p>
          <a:p>
            <a:pPr marL="0" indent="0" algn="ctr">
              <a:buNone/>
            </a:pPr>
            <a:endParaRPr lang="en-US" sz="2400" dirty="0" smtClean="0">
              <a:effectLst/>
            </a:endParaRPr>
          </a:p>
          <a:p>
            <a:pPr marL="0" indent="0" algn="ctr">
              <a:buNone/>
            </a:pPr>
            <a:endParaRPr lang="en-US" sz="2400" dirty="0"/>
          </a:p>
          <a:p>
            <a:pPr marL="0" indent="0" algn="ctr">
              <a:buNone/>
            </a:pPr>
            <a:endParaRPr lang="en-US" sz="2400" dirty="0" smtClean="0">
              <a:effectLst/>
            </a:endParaRPr>
          </a:p>
          <a:p>
            <a:pPr marL="0" indent="0" algn="ctr">
              <a:buNone/>
            </a:pPr>
            <a:endParaRPr lang="en-US" sz="2400" dirty="0"/>
          </a:p>
          <a:p>
            <a:pPr marL="0" indent="0" algn="ctr">
              <a:buNone/>
            </a:pPr>
            <a:endParaRPr lang="en-US" sz="2400" dirty="0" smtClean="0">
              <a:effectLst/>
            </a:endParaRPr>
          </a:p>
          <a:p>
            <a:pPr marL="0" indent="0" algn="ctr">
              <a:buNone/>
            </a:pPr>
            <a:endParaRPr lang="en-US" sz="3600" b="1" dirty="0" smtClean="0">
              <a:effectLst/>
            </a:endParaRPr>
          </a:p>
          <a:p>
            <a:pPr marL="0" indent="0" algn="ctr">
              <a:buNone/>
            </a:pPr>
            <a:r>
              <a:rPr lang="en-US" sz="3600" b="1" dirty="0" smtClean="0">
                <a:effectLst/>
              </a:rPr>
              <a:t>Columbus began his return voyage in January, 1493.</a:t>
            </a:r>
            <a:endParaRPr lang="en-US" sz="36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92808"/>
            <a:ext cx="7086600" cy="385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22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2323">
            <a:alpha val="87000"/>
          </a:srgbClr>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95400"/>
            <a:ext cx="5029201" cy="44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52400"/>
            <a:ext cx="9144000" cy="1143000"/>
          </a:xfrm>
        </p:spPr>
        <p:txBody>
          <a:bodyPr>
            <a:noAutofit/>
          </a:bodyPr>
          <a:lstStyle/>
          <a:p>
            <a:r>
              <a:rPr lang="en-US" sz="3600" dirty="0" smtClean="0">
                <a:effectLst/>
              </a:rPr>
              <a:t>Spanish rulers were worried that Portugal would get rich from their new trade route &amp; land.</a:t>
            </a:r>
            <a:endParaRPr lang="en-US" sz="3600" dirty="0"/>
          </a:p>
        </p:txBody>
      </p:sp>
      <p:sp>
        <p:nvSpPr>
          <p:cNvPr id="3" name="Content Placeholder 2"/>
          <p:cNvSpPr>
            <a:spLocks noGrp="1"/>
          </p:cNvSpPr>
          <p:nvPr>
            <p:ph idx="1"/>
          </p:nvPr>
        </p:nvSpPr>
        <p:spPr>
          <a:xfrm>
            <a:off x="0" y="5715000"/>
            <a:ext cx="9144000" cy="1371600"/>
          </a:xfrm>
        </p:spPr>
        <p:txBody>
          <a:bodyPr>
            <a:normAutofit fontScale="92500"/>
          </a:bodyPr>
          <a:lstStyle/>
          <a:p>
            <a:pPr marL="0" indent="0" algn="ctr">
              <a:buNone/>
            </a:pPr>
            <a:r>
              <a:rPr lang="en-US" dirty="0" smtClean="0">
                <a:effectLst/>
              </a:rPr>
              <a:t>The Spanish asked Pope Alexander VI to give them control of the sea routes and the lands Columbus had visited.</a:t>
            </a:r>
            <a:endParaRPr lang="en-US" dirty="0"/>
          </a:p>
        </p:txBody>
      </p:sp>
    </p:spTree>
    <p:extLst>
      <p:ext uri="{BB962C8B-B14F-4D97-AF65-F5344CB8AC3E}">
        <p14:creationId xmlns:p14="http://schemas.microsoft.com/office/powerpoint/2010/main" val="82280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contrast="35000"/>
                    </a14:imgEffect>
                  </a14:imgLayer>
                </a14:imgProps>
              </a:ext>
              <a:ext uri="{28A0092B-C50C-407E-A947-70E740481C1C}">
                <a14:useLocalDpi xmlns:a14="http://schemas.microsoft.com/office/drawing/2010/main" val="0"/>
              </a:ext>
            </a:extLst>
          </a:blip>
          <a:srcRect/>
          <a:stretch>
            <a:fillRect/>
          </a:stretch>
        </p:blipFill>
        <p:spPr bwMode="auto">
          <a:xfrm>
            <a:off x="-5751" y="1205300"/>
            <a:ext cx="9144000" cy="47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flipH="1">
            <a:off x="1663820" y="1336849"/>
            <a:ext cx="142336" cy="447520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1449" y="62300"/>
            <a:ext cx="8229600" cy="1143000"/>
          </a:xfrm>
        </p:spPr>
        <p:txBody>
          <a:bodyPr>
            <a:noAutofit/>
          </a:bodyPr>
          <a:lstStyle/>
          <a:p>
            <a:r>
              <a:rPr lang="en-US" sz="3600" dirty="0" smtClean="0"/>
              <a:t>The Pope negotiated a treaty that divided land claims between Spain &amp; Portugal</a:t>
            </a:r>
            <a:endParaRPr lang="en-US" sz="3600" dirty="0"/>
          </a:p>
        </p:txBody>
      </p:sp>
      <p:sp>
        <p:nvSpPr>
          <p:cNvPr id="3" name="Content Placeholder 2"/>
          <p:cNvSpPr>
            <a:spLocks noGrp="1"/>
          </p:cNvSpPr>
          <p:nvPr>
            <p:ph idx="1"/>
          </p:nvPr>
        </p:nvSpPr>
        <p:spPr>
          <a:xfrm>
            <a:off x="-5751" y="5906219"/>
            <a:ext cx="9143999" cy="1219200"/>
          </a:xfrm>
        </p:spPr>
        <p:txBody>
          <a:bodyPr>
            <a:normAutofit/>
          </a:bodyPr>
          <a:lstStyle/>
          <a:p>
            <a:pPr marL="0" indent="0" algn="ctr">
              <a:buNone/>
            </a:pPr>
            <a:r>
              <a:rPr lang="en-US" sz="2400" b="1" dirty="0" smtClean="0"/>
              <a:t>Eventually other nations began exploring &amp; claiming land too, </a:t>
            </a:r>
          </a:p>
          <a:p>
            <a:pPr marL="0" indent="0" algn="ctr">
              <a:buNone/>
            </a:pPr>
            <a:r>
              <a:rPr lang="en-US" sz="2400" b="1" dirty="0" smtClean="0"/>
              <a:t>despite the Treaty of Tordesillas.</a:t>
            </a:r>
            <a:endParaRPr lang="en-US" sz="2400" b="1" dirty="0"/>
          </a:p>
        </p:txBody>
      </p:sp>
      <p:sp>
        <p:nvSpPr>
          <p:cNvPr id="4" name="TextBox 3"/>
          <p:cNvSpPr txBox="1"/>
          <p:nvPr/>
        </p:nvSpPr>
        <p:spPr>
          <a:xfrm>
            <a:off x="3468897" y="3072102"/>
            <a:ext cx="1600200" cy="369332"/>
          </a:xfrm>
          <a:prstGeom prst="rect">
            <a:avLst/>
          </a:prstGeom>
          <a:noFill/>
        </p:spPr>
        <p:txBody>
          <a:bodyPr wrap="square" rtlCol="0">
            <a:spAutoFit/>
          </a:bodyPr>
          <a:lstStyle/>
          <a:p>
            <a:r>
              <a:rPr lang="en-US" b="1" dirty="0" smtClean="0"/>
              <a:t>AFRICA</a:t>
            </a:r>
            <a:endParaRPr lang="en-US" b="1" dirty="0"/>
          </a:p>
        </p:txBody>
      </p:sp>
      <p:sp>
        <p:nvSpPr>
          <p:cNvPr id="5" name="TextBox 4"/>
          <p:cNvSpPr txBox="1"/>
          <p:nvPr/>
        </p:nvSpPr>
        <p:spPr>
          <a:xfrm>
            <a:off x="2971801" y="2273226"/>
            <a:ext cx="1333499" cy="369332"/>
          </a:xfrm>
          <a:prstGeom prst="rect">
            <a:avLst/>
          </a:prstGeom>
          <a:noFill/>
        </p:spPr>
        <p:txBody>
          <a:bodyPr wrap="square" rtlCol="0">
            <a:spAutoFit/>
          </a:bodyPr>
          <a:lstStyle/>
          <a:p>
            <a:r>
              <a:rPr lang="en-US" b="1" dirty="0" smtClean="0"/>
              <a:t>EUROPE</a:t>
            </a:r>
            <a:endParaRPr lang="en-US" b="1" dirty="0"/>
          </a:p>
        </p:txBody>
      </p:sp>
      <p:sp>
        <p:nvSpPr>
          <p:cNvPr id="6" name="TextBox 5"/>
          <p:cNvSpPr txBox="1"/>
          <p:nvPr/>
        </p:nvSpPr>
        <p:spPr>
          <a:xfrm>
            <a:off x="7467600" y="3036332"/>
            <a:ext cx="1219200" cy="369332"/>
          </a:xfrm>
          <a:prstGeom prst="rect">
            <a:avLst/>
          </a:prstGeom>
          <a:noFill/>
        </p:spPr>
        <p:txBody>
          <a:bodyPr wrap="square" rtlCol="0">
            <a:spAutoFit/>
          </a:bodyPr>
          <a:lstStyle/>
          <a:p>
            <a:r>
              <a:rPr lang="en-US" b="1" dirty="0" smtClean="0"/>
              <a:t>ASIA</a:t>
            </a:r>
            <a:endParaRPr lang="en-US" b="1" dirty="0"/>
          </a:p>
        </p:txBody>
      </p:sp>
      <p:sp>
        <p:nvSpPr>
          <p:cNvPr id="7" name="TextBox 6"/>
          <p:cNvSpPr txBox="1"/>
          <p:nvPr/>
        </p:nvSpPr>
        <p:spPr>
          <a:xfrm>
            <a:off x="-8626" y="2457892"/>
            <a:ext cx="1672446" cy="1477328"/>
          </a:xfrm>
          <a:prstGeom prst="rect">
            <a:avLst/>
          </a:prstGeom>
          <a:gradFill flip="none" rotWithShape="1">
            <a:gsLst>
              <a:gs pos="68000">
                <a:srgbClr val="FBEAC7">
                  <a:alpha val="76000"/>
                </a:srgbClr>
              </a:gs>
              <a:gs pos="82000">
                <a:srgbClr val="FEE7F2">
                  <a:lumMod val="15000"/>
                  <a:lumOff val="85000"/>
                  <a:alpha val="12000"/>
                </a:srgbClr>
              </a:gs>
              <a:gs pos="19000">
                <a:srgbClr val="FAC77D">
                  <a:alpha val="44000"/>
                </a:srgbClr>
              </a:gs>
              <a:gs pos="10000">
                <a:srgbClr val="FBA97D">
                  <a:alpha val="10000"/>
                </a:srgbClr>
              </a:gs>
              <a:gs pos="41000">
                <a:srgbClr val="FBD49C">
                  <a:alpha val="28000"/>
                </a:srgbClr>
              </a:gs>
            </a:gsLst>
            <a:path path="circle">
              <a:fillToRect l="50000" t="50000" r="50000" b="50000"/>
            </a:path>
            <a:tileRect/>
          </a:gradFill>
        </p:spPr>
        <p:txBody>
          <a:bodyPr wrap="square" rtlCol="0">
            <a:spAutoFit/>
          </a:bodyPr>
          <a:lstStyle/>
          <a:p>
            <a:pPr algn="ctr"/>
            <a:r>
              <a:rPr lang="en-US" b="1" dirty="0" smtClean="0"/>
              <a:t>Region believed to be Asia, based upon voyage of Columbus.</a:t>
            </a:r>
            <a:endParaRPr lang="en-US" b="1" dirty="0"/>
          </a:p>
        </p:txBody>
      </p:sp>
      <p:sp>
        <p:nvSpPr>
          <p:cNvPr id="15" name="Right Arrow 14"/>
          <p:cNvSpPr/>
          <p:nvPr/>
        </p:nvSpPr>
        <p:spPr>
          <a:xfrm flipH="1">
            <a:off x="1981200" y="1205300"/>
            <a:ext cx="6705600" cy="1365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62200" y="1556273"/>
            <a:ext cx="6324600" cy="646331"/>
          </a:xfrm>
          <a:prstGeom prst="rect">
            <a:avLst/>
          </a:prstGeom>
          <a:noFill/>
        </p:spPr>
        <p:txBody>
          <a:bodyPr wrap="square" rtlCol="0">
            <a:spAutoFit/>
          </a:bodyPr>
          <a:lstStyle/>
          <a:p>
            <a:r>
              <a:rPr lang="en-US" dirty="0" smtClean="0"/>
              <a:t>This line divided territory, according to the Treaty Of Tordesillas,.</a:t>
            </a:r>
          </a:p>
          <a:p>
            <a:r>
              <a:rPr lang="en-US" dirty="0" smtClean="0"/>
              <a:t>Spain got land west of the line, Portugal got land east of the line.</a:t>
            </a:r>
            <a:endParaRPr lang="en-US" dirty="0"/>
          </a:p>
        </p:txBody>
      </p:sp>
    </p:spTree>
    <p:extLst>
      <p:ext uri="{BB962C8B-B14F-4D97-AF65-F5344CB8AC3E}">
        <p14:creationId xmlns:p14="http://schemas.microsoft.com/office/powerpoint/2010/main" val="1991212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 t="641" r="1313" b="5017"/>
          <a:stretch/>
        </p:blipFill>
        <p:spPr bwMode="auto">
          <a:xfrm>
            <a:off x="548640" y="640080"/>
            <a:ext cx="7955280" cy="448056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1502"/>
            <a:ext cx="9144000" cy="826698"/>
          </a:xfrm>
        </p:spPr>
        <p:txBody>
          <a:bodyPr>
            <a:normAutofit/>
          </a:bodyPr>
          <a:lstStyle/>
          <a:p>
            <a:r>
              <a:rPr lang="en-US" sz="2800" b="1" dirty="0" smtClean="0"/>
              <a:t>Columbus made four voyages to what he believed was Asia.</a:t>
            </a:r>
            <a:endParaRPr lang="en-US" sz="2800" b="1" dirty="0"/>
          </a:p>
        </p:txBody>
      </p:sp>
      <p:sp>
        <p:nvSpPr>
          <p:cNvPr id="3" name="Content Placeholder 2"/>
          <p:cNvSpPr>
            <a:spLocks noGrp="1"/>
          </p:cNvSpPr>
          <p:nvPr>
            <p:ph idx="1"/>
          </p:nvPr>
        </p:nvSpPr>
        <p:spPr>
          <a:xfrm>
            <a:off x="411480" y="5177287"/>
            <a:ext cx="8229600" cy="1680713"/>
          </a:xfrm>
        </p:spPr>
        <p:txBody>
          <a:bodyPr>
            <a:normAutofit/>
          </a:bodyPr>
          <a:lstStyle/>
          <a:p>
            <a:r>
              <a:rPr lang="en-US" sz="2000" dirty="0" smtClean="0">
                <a:effectLst/>
              </a:rPr>
              <a:t>Within 30 years people knew Columbus had not discovered a westward route to India.    </a:t>
            </a:r>
            <a:endParaRPr lang="en-US" sz="2000" dirty="0"/>
          </a:p>
          <a:p>
            <a:r>
              <a:rPr lang="en-US" sz="2000" dirty="0" smtClean="0">
                <a:effectLst/>
              </a:rPr>
              <a:t>He died, in 1506, unaware that he had explored a “New World”, one not yet known to Europeans.</a:t>
            </a:r>
            <a:endParaRPr lang="en-US" sz="2000" dirty="0" smtClean="0"/>
          </a:p>
        </p:txBody>
      </p:sp>
      <p:sp>
        <p:nvSpPr>
          <p:cNvPr id="7" name="TextBox 6"/>
          <p:cNvSpPr txBox="1"/>
          <p:nvPr/>
        </p:nvSpPr>
        <p:spPr>
          <a:xfrm>
            <a:off x="4555035" y="762000"/>
            <a:ext cx="2514600" cy="923330"/>
          </a:xfrm>
          <a:prstGeom prst="rect">
            <a:avLst/>
          </a:prstGeom>
          <a:noFill/>
        </p:spPr>
        <p:txBody>
          <a:bodyPr wrap="square" rtlCol="0">
            <a:spAutoFit/>
          </a:bodyPr>
          <a:lstStyle/>
          <a:p>
            <a:pPr algn="ctr"/>
            <a:r>
              <a:rPr lang="en-US" b="1" dirty="0" smtClean="0"/>
              <a:t>The islands reached by Columbus are known today as the West Indies</a:t>
            </a:r>
            <a:endParaRPr lang="en-US" b="1" dirty="0"/>
          </a:p>
        </p:txBody>
      </p:sp>
    </p:spTree>
    <p:extLst>
      <p:ext uri="{BB962C8B-B14F-4D97-AF65-F5344CB8AC3E}">
        <p14:creationId xmlns:p14="http://schemas.microsoft.com/office/powerpoint/2010/main" val="3660927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172" y="0"/>
            <a:ext cx="8601456" cy="914399"/>
          </a:xfrm>
          <a:solidFill>
            <a:srgbClr val="002060"/>
          </a:solidFill>
        </p:spPr>
        <p:txBody>
          <a:bodyPr>
            <a:normAutofit fontScale="90000"/>
          </a:bodyPr>
          <a:lstStyle/>
          <a:p>
            <a:r>
              <a:rPr lang="en-US" sz="3200" dirty="0" smtClean="0">
                <a:solidFill>
                  <a:srgbClr val="00FF00"/>
                </a:solidFill>
                <a:effectLst/>
              </a:rPr>
              <a:t>Trade of Asian goods was highly profitable in Europe</a:t>
            </a:r>
            <a:endParaRPr lang="en-US" sz="3200" dirty="0">
              <a:solidFill>
                <a:srgbClr val="00FF00"/>
              </a:solidFill>
              <a:effectLst/>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89" t="7754" b="11868"/>
          <a:stretch/>
        </p:blipFill>
        <p:spPr bwMode="auto">
          <a:xfrm>
            <a:off x="1102743" y="2133600"/>
            <a:ext cx="658368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533400" y="5791200"/>
            <a:ext cx="8153400" cy="1066800"/>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FF00"/>
                </a:solidFill>
                <a:effectLst/>
              </a:rPr>
              <a:t>Other nations became concerned as Venice &amp; Genoa gained control over the trade of Asian goods in Europe.</a:t>
            </a:r>
          </a:p>
        </p:txBody>
      </p:sp>
      <p:sp>
        <p:nvSpPr>
          <p:cNvPr id="9" name="Title 1"/>
          <p:cNvSpPr txBox="1">
            <a:spLocks/>
          </p:cNvSpPr>
          <p:nvPr/>
        </p:nvSpPr>
        <p:spPr>
          <a:xfrm>
            <a:off x="533400" y="1066801"/>
            <a:ext cx="8153400" cy="838200"/>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00FF00"/>
                </a:solidFill>
                <a:effectLst/>
              </a:rPr>
              <a:t>Two major trade routes led to the Italian </a:t>
            </a:r>
            <a:r>
              <a:rPr lang="en-US" sz="2000" dirty="0" smtClean="0">
                <a:solidFill>
                  <a:srgbClr val="00FF00"/>
                </a:solidFill>
              </a:rPr>
              <a:t>c</a:t>
            </a:r>
            <a:r>
              <a:rPr lang="en-US" sz="2000" dirty="0" smtClean="0">
                <a:solidFill>
                  <a:srgbClr val="00FF00"/>
                </a:solidFill>
                <a:effectLst/>
              </a:rPr>
              <a:t>ity-states of Venice &amp; Genoa, on the Mediterranean Sea.</a:t>
            </a:r>
            <a:endParaRPr lang="en-US" sz="2000" dirty="0">
              <a:solidFill>
                <a:srgbClr val="00FF00"/>
              </a:solidFill>
              <a:effectLst/>
            </a:endParaRPr>
          </a:p>
        </p:txBody>
      </p:sp>
    </p:spTree>
    <p:extLst>
      <p:ext uri="{BB962C8B-B14F-4D97-AF65-F5344CB8AC3E}">
        <p14:creationId xmlns:p14="http://schemas.microsoft.com/office/powerpoint/2010/main" val="3559878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Citations</a:t>
            </a:r>
            <a:endParaRPr lang="en-US" dirty="0"/>
          </a:p>
        </p:txBody>
      </p:sp>
      <p:sp>
        <p:nvSpPr>
          <p:cNvPr id="3" name="Content Placeholder 2"/>
          <p:cNvSpPr>
            <a:spLocks noGrp="1"/>
          </p:cNvSpPr>
          <p:nvPr>
            <p:ph idx="1"/>
          </p:nvPr>
        </p:nvSpPr>
        <p:spPr>
          <a:xfrm>
            <a:off x="228600" y="609600"/>
            <a:ext cx="8458200" cy="6248400"/>
          </a:xfrm>
        </p:spPr>
        <p:txBody>
          <a:bodyPr>
            <a:normAutofit fontScale="47500" lnSpcReduction="20000"/>
          </a:bodyPr>
          <a:lstStyle/>
          <a:p>
            <a:pPr marL="0" indent="0">
              <a:buNone/>
            </a:pPr>
            <a:endParaRPr lang="en-US" sz="1000" dirty="0" smtClean="0"/>
          </a:p>
          <a:p>
            <a:pPr>
              <a:buAutoNum type="arabicPeriod"/>
            </a:pPr>
            <a:r>
              <a:rPr lang="en-US" sz="2300" dirty="0" smtClean="0"/>
              <a:t>Illustrated Silk Road Map </a:t>
            </a:r>
          </a:p>
          <a:p>
            <a:r>
              <a:rPr lang="en-US" sz="2300" dirty="0" smtClean="0"/>
              <a:t>ThinkQuest</a:t>
            </a:r>
            <a:r>
              <a:rPr lang="en-US" sz="2300" dirty="0"/>
              <a:t> </a:t>
            </a:r>
            <a:r>
              <a:rPr lang="en-US" sz="2300" dirty="0" smtClean="0"/>
              <a:t>  </a:t>
            </a:r>
          </a:p>
          <a:p>
            <a:r>
              <a:rPr lang="en-US" sz="2300" dirty="0" smtClean="0">
                <a:hlinkClick r:id="rId2"/>
              </a:rPr>
              <a:t>http://library.thinkquest.org/13406/sr</a:t>
            </a:r>
            <a:endParaRPr lang="en-US" sz="2300" dirty="0" smtClean="0"/>
          </a:p>
          <a:p>
            <a:r>
              <a:rPr lang="en-US" sz="2300" dirty="0" smtClean="0"/>
              <a:t>10-31-11</a:t>
            </a:r>
          </a:p>
          <a:p>
            <a:pPr marL="0" indent="0">
              <a:buNone/>
            </a:pPr>
            <a:r>
              <a:rPr lang="en-US" sz="2300" dirty="0" smtClean="0"/>
              <a:t> </a:t>
            </a:r>
          </a:p>
          <a:p>
            <a:pPr>
              <a:buAutoNum type="arabicPeriod" startAt="2"/>
            </a:pPr>
            <a:r>
              <a:rPr lang="en-US" sz="2300" dirty="0" smtClean="0"/>
              <a:t>Trade Route Map, Spices, Silk, Camel, and  Caravanserai</a:t>
            </a:r>
          </a:p>
          <a:p>
            <a:r>
              <a:rPr lang="en-US" sz="2300" dirty="0" smtClean="0"/>
              <a:t>Kitchen Rap BlogSpot </a:t>
            </a:r>
          </a:p>
          <a:p>
            <a:r>
              <a:rPr lang="en-US" sz="2300" dirty="0" smtClean="0">
                <a:hlinkClick r:id="rId3"/>
              </a:rPr>
              <a:t>http://kitchenrap.blogspot.com/2011/10/silk-road-caravans-lawrence-of-arabia.html</a:t>
            </a:r>
            <a:endParaRPr lang="en-US" sz="2300" dirty="0" smtClean="0"/>
          </a:p>
          <a:p>
            <a:r>
              <a:rPr lang="en-US" sz="2300" dirty="0" smtClean="0"/>
              <a:t>10-31-11</a:t>
            </a:r>
          </a:p>
          <a:p>
            <a:pPr marL="0" indent="0">
              <a:buNone/>
            </a:pPr>
            <a:endParaRPr lang="en-US" sz="2300" dirty="0" smtClean="0"/>
          </a:p>
          <a:p>
            <a:pPr marL="0" indent="0">
              <a:buNone/>
            </a:pPr>
            <a:r>
              <a:rPr lang="en-US" sz="2300" dirty="0" smtClean="0"/>
              <a:t>3.  Spices at market, Treat of Tordesillas Map, and Voyages of Columbus Map </a:t>
            </a:r>
          </a:p>
          <a:p>
            <a:r>
              <a:rPr lang="en-US" sz="2300" dirty="0" smtClean="0"/>
              <a:t>Wikipedia</a:t>
            </a:r>
          </a:p>
          <a:p>
            <a:r>
              <a:rPr lang="en-US" sz="2300" dirty="0" smtClean="0">
                <a:hlinkClick r:id="rId4"/>
              </a:rPr>
              <a:t>http://en.wikipedia.org</a:t>
            </a:r>
            <a:endParaRPr lang="en-US" sz="2300" dirty="0" smtClean="0"/>
          </a:p>
          <a:p>
            <a:r>
              <a:rPr lang="en-US" sz="2300" dirty="0" smtClean="0"/>
              <a:t>10-31-11</a:t>
            </a:r>
          </a:p>
          <a:p>
            <a:pPr marL="0" indent="0">
              <a:buNone/>
            </a:pPr>
            <a:endParaRPr lang="en-US" sz="2300" dirty="0" smtClean="0"/>
          </a:p>
          <a:p>
            <a:pPr>
              <a:buAutoNum type="arabicPeriod" startAt="4"/>
            </a:pPr>
            <a:r>
              <a:rPr lang="en-US" sz="2300" dirty="0" smtClean="0"/>
              <a:t>Gems, Gold, Camel caravan, Portuguese exploration map, Colum bus appealing to King &amp; Queen, Columbus- Three Ships, Columbus with Crew, Columbus at San Salvador, and Pope negotiating Treaty of Tordesillas,</a:t>
            </a:r>
          </a:p>
          <a:p>
            <a:r>
              <a:rPr lang="en-US" sz="2300" dirty="0"/>
              <a:t>Mr.Carlton's 7th Grade History Class</a:t>
            </a:r>
            <a:r>
              <a:rPr lang="en-US" sz="2300" dirty="0" smtClean="0">
                <a:effectLst/>
              </a:rPr>
              <a:t> </a:t>
            </a:r>
            <a:endParaRPr lang="en-US" sz="2300" dirty="0" smtClean="0"/>
          </a:p>
          <a:p>
            <a:r>
              <a:rPr lang="en-US" sz="2300" dirty="0" smtClean="0">
                <a:hlinkClick r:id="rId5"/>
              </a:rPr>
              <a:t>http://www.sbceo.k12.ca.us/~vms/carlton/Renaissance/columbus1.htm</a:t>
            </a:r>
            <a:endParaRPr lang="en-US" sz="2300" dirty="0" smtClean="0"/>
          </a:p>
          <a:p>
            <a:r>
              <a:rPr lang="en-US" sz="2300" dirty="0" smtClean="0"/>
              <a:t>10-31-11</a:t>
            </a:r>
          </a:p>
          <a:p>
            <a:pPr marL="0" indent="0">
              <a:buNone/>
            </a:pPr>
            <a:endParaRPr lang="en-US" sz="2000" dirty="0" smtClean="0"/>
          </a:p>
          <a:p>
            <a:pPr marL="0" indent="0">
              <a:buNone/>
            </a:pPr>
            <a:r>
              <a:rPr lang="en-US" sz="2000" dirty="0" smtClean="0"/>
              <a:t>5.  Silk </a:t>
            </a:r>
            <a:r>
              <a:rPr lang="en-US" sz="2000" dirty="0"/>
              <a:t>Road</a:t>
            </a:r>
          </a:p>
          <a:p>
            <a:r>
              <a:rPr lang="en-US" sz="2000" dirty="0"/>
              <a:t>East Site</a:t>
            </a:r>
          </a:p>
          <a:p>
            <a:r>
              <a:rPr lang="en-US" sz="2000" dirty="0"/>
              <a:t> http://www.east-site.com/silk-road</a:t>
            </a:r>
          </a:p>
          <a:p>
            <a:r>
              <a:rPr lang="en-US" sz="2000" dirty="0"/>
              <a:t> Copyright 2004-2010</a:t>
            </a:r>
          </a:p>
          <a:p>
            <a:endParaRPr lang="en-US" sz="2000" dirty="0"/>
          </a:p>
          <a:p>
            <a:pPr marL="0" indent="0">
              <a:buNone/>
            </a:pPr>
            <a:r>
              <a:rPr lang="en-US" sz="2000" dirty="0" smtClean="0"/>
              <a:t>6.  1490 </a:t>
            </a:r>
            <a:r>
              <a:rPr lang="en-US" sz="2000" dirty="0"/>
              <a:t>World Map</a:t>
            </a:r>
          </a:p>
          <a:p>
            <a:r>
              <a:rPr lang="en-US" sz="2000" dirty="0"/>
              <a:t>Cartographic-images</a:t>
            </a:r>
          </a:p>
          <a:p>
            <a:r>
              <a:rPr lang="en-US" sz="2000" dirty="0">
                <a:hlinkClick r:id="rId6"/>
              </a:rPr>
              <a:t>http://cartographic-images.net</a:t>
            </a:r>
            <a:endParaRPr lang="en-US" sz="2000" dirty="0"/>
          </a:p>
          <a:p>
            <a:r>
              <a:rPr lang="en-US" sz="2000" dirty="0"/>
              <a:t>11-1-11</a:t>
            </a:r>
          </a:p>
          <a:p>
            <a:endParaRPr lang="en-US" sz="2000" dirty="0"/>
          </a:p>
          <a:p>
            <a:pPr marL="0" indent="0">
              <a:buNone/>
            </a:pPr>
            <a:r>
              <a:rPr lang="en-US" sz="2000" dirty="0"/>
              <a:t>Santa Maria</a:t>
            </a:r>
          </a:p>
          <a:p>
            <a:r>
              <a:rPr lang="en-US" sz="2000" dirty="0"/>
              <a:t>WWSM Toy Shop</a:t>
            </a:r>
          </a:p>
          <a:p>
            <a:r>
              <a:rPr lang="en-US" sz="2000" dirty="0">
                <a:hlinkClick r:id="rId7"/>
              </a:rPr>
              <a:t>http://www.worldwideshoppingmall.co.uk/toys/santa-maria.asp</a:t>
            </a:r>
            <a:endParaRPr lang="en-US" sz="2000" dirty="0"/>
          </a:p>
          <a:p>
            <a:r>
              <a:rPr lang="en-US" sz="2000" dirty="0"/>
              <a:t>11-1-11</a:t>
            </a:r>
          </a:p>
          <a:p>
            <a:endParaRPr lang="en-US" sz="2300" dirty="0" smtClean="0"/>
          </a:p>
          <a:p>
            <a:pPr marL="0" indent="0">
              <a:buNone/>
            </a:pPr>
            <a:endParaRPr lang="en-US" sz="1200" dirty="0" smtClean="0"/>
          </a:p>
          <a:p>
            <a:pPr marL="0" indent="0">
              <a:buNone/>
            </a:pPr>
            <a:endParaRPr lang="en-US" sz="1200" dirty="0"/>
          </a:p>
          <a:p>
            <a:endParaRPr lang="en-US" sz="1200" dirty="0" smtClean="0"/>
          </a:p>
        </p:txBody>
      </p:sp>
    </p:spTree>
    <p:extLst>
      <p:ext uri="{BB962C8B-B14F-4D97-AF65-F5344CB8AC3E}">
        <p14:creationId xmlns:p14="http://schemas.microsoft.com/office/powerpoint/2010/main" val="1854184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01010">
            <a:alpha val="67000"/>
          </a:srgbClr>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848" r="25149"/>
          <a:stretch/>
        </p:blipFill>
        <p:spPr bwMode="auto">
          <a:xfrm>
            <a:off x="7253952" y="3048000"/>
            <a:ext cx="192024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152400"/>
            <a:ext cx="3429000" cy="2667000"/>
          </a:xfrm>
          <a:solidFill>
            <a:schemeClr val="bg1"/>
          </a:solidFill>
          <a:ln w="41275">
            <a:solidFill>
              <a:schemeClr val="tx1"/>
            </a:solidFill>
          </a:ln>
        </p:spPr>
        <p:txBody>
          <a:bodyPr>
            <a:noAutofit/>
          </a:bodyPr>
          <a:lstStyle/>
          <a:p>
            <a:r>
              <a:rPr lang="en-US" sz="3600" b="1" dirty="0" smtClean="0"/>
              <a:t>Traders from Asia brought many luxury goods to </a:t>
            </a:r>
            <a:br>
              <a:rPr lang="en-US" sz="3600" b="1" dirty="0" smtClean="0"/>
            </a:br>
            <a:r>
              <a:rPr lang="en-US" sz="3600" b="1" dirty="0" smtClean="0"/>
              <a:t>Europe.</a:t>
            </a:r>
            <a:endParaRPr lang="en-US" sz="3600" b="1" dirty="0"/>
          </a:p>
        </p:txBody>
      </p:sp>
      <p:sp>
        <p:nvSpPr>
          <p:cNvPr id="3" name="Content Placeholder 2"/>
          <p:cNvSpPr>
            <a:spLocks noGrp="1"/>
          </p:cNvSpPr>
          <p:nvPr>
            <p:ph idx="1"/>
          </p:nvPr>
        </p:nvSpPr>
        <p:spPr>
          <a:xfrm>
            <a:off x="4380167" y="3071004"/>
            <a:ext cx="2860450" cy="3786996"/>
          </a:xfrm>
          <a:solidFill>
            <a:schemeClr val="bg1"/>
          </a:solidFill>
          <a:ln w="38100">
            <a:solidFill>
              <a:schemeClr val="tx1"/>
            </a:solidFill>
          </a:ln>
        </p:spPr>
        <p:txBody>
          <a:bodyPr>
            <a:normAutofit/>
          </a:bodyPr>
          <a:lstStyle/>
          <a:p>
            <a:pPr marL="0" indent="0">
              <a:buNone/>
            </a:pPr>
            <a:r>
              <a:rPr lang="en-US" sz="2400" b="1" dirty="0" smtClean="0"/>
              <a:t>Merchants offered:</a:t>
            </a:r>
          </a:p>
          <a:p>
            <a:r>
              <a:rPr lang="en-US" sz="2200" b="1" dirty="0" smtClean="0"/>
              <a:t>Ivory</a:t>
            </a:r>
          </a:p>
          <a:p>
            <a:r>
              <a:rPr lang="en-US" sz="2200" b="1" dirty="0" smtClean="0"/>
              <a:t>Gold</a:t>
            </a:r>
          </a:p>
          <a:p>
            <a:r>
              <a:rPr lang="en-US" sz="2200" b="1" dirty="0" smtClean="0"/>
              <a:t>Jewels</a:t>
            </a:r>
          </a:p>
          <a:p>
            <a:r>
              <a:rPr lang="en-US" sz="2200" b="1" dirty="0" smtClean="0"/>
              <a:t>Silk</a:t>
            </a:r>
          </a:p>
          <a:p>
            <a:r>
              <a:rPr lang="en-US" sz="2200" b="1" dirty="0" smtClean="0"/>
              <a:t>Rugs</a:t>
            </a:r>
          </a:p>
          <a:p>
            <a:r>
              <a:rPr lang="en-US" sz="2200" b="1" dirty="0" smtClean="0"/>
              <a:t>Spices</a:t>
            </a:r>
          </a:p>
          <a:p>
            <a:r>
              <a:rPr lang="en-US" sz="2200" b="1" dirty="0" smtClean="0"/>
              <a:t>Healing herbs</a:t>
            </a:r>
          </a:p>
          <a:p>
            <a:r>
              <a:rPr lang="en-US" sz="2200" b="1" dirty="0" smtClean="0"/>
              <a:t>Porcelain tableware</a:t>
            </a:r>
          </a:p>
          <a:p>
            <a:endParaRPr lang="en-US" sz="24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167" y="0"/>
            <a:ext cx="287378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48000"/>
            <a:ext cx="438016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6749" r="27709"/>
          <a:stretch/>
        </p:blipFill>
        <p:spPr bwMode="auto">
          <a:xfrm>
            <a:off x="7223760" y="2875"/>
            <a:ext cx="1920240" cy="30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2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alpha val="5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533400"/>
            <a:ext cx="4267200" cy="1752600"/>
          </a:xfrm>
        </p:spPr>
        <p:txBody>
          <a:bodyPr>
            <a:normAutofit fontScale="90000"/>
          </a:bodyPr>
          <a:lstStyle/>
          <a:p>
            <a:r>
              <a:rPr lang="en-US" sz="3600" dirty="0" smtClean="0">
                <a:ln w="25400">
                  <a:solidFill>
                    <a:srgbClr val="FFFF00"/>
                  </a:solidFill>
                </a:ln>
                <a:solidFill>
                  <a:srgbClr val="FFFF00"/>
                </a:solidFill>
                <a:effectLst>
                  <a:outerShdw blurRad="50800" dist="50800" dir="5400000" sx="104000" sy="104000" algn="ctr" rotWithShape="0">
                    <a:schemeClr val="tx1">
                      <a:alpha val="72000"/>
                    </a:schemeClr>
                  </a:outerShdw>
                </a:effectLst>
              </a:rPr>
              <a:t>Spices were some of the most valuable treasures that came from Asia. </a:t>
            </a:r>
            <a:r>
              <a:rPr lang="en-US" sz="2200" dirty="0" smtClean="0"/>
              <a:t/>
            </a:r>
            <a:br>
              <a:rPr lang="en-US" sz="2200" dirty="0" smtClean="0"/>
            </a:br>
            <a:r>
              <a:rPr lang="en-US" sz="3200" dirty="0" smtClean="0"/>
              <a:t/>
            </a:r>
            <a:br>
              <a:rPr lang="en-US" sz="3200" dirty="0" smtClean="0"/>
            </a:br>
            <a:r>
              <a:rPr lang="en-US" sz="3200" dirty="0" smtClean="0"/>
              <a:t> </a:t>
            </a:r>
            <a:endParaRPr lang="en-US" sz="3200" dirty="0"/>
          </a:p>
        </p:txBody>
      </p:sp>
      <p:sp>
        <p:nvSpPr>
          <p:cNvPr id="3" name="Content Placeholder 2"/>
          <p:cNvSpPr>
            <a:spLocks noGrp="1"/>
          </p:cNvSpPr>
          <p:nvPr>
            <p:ph idx="1"/>
          </p:nvPr>
        </p:nvSpPr>
        <p:spPr>
          <a:xfrm>
            <a:off x="284672" y="4164061"/>
            <a:ext cx="4287328" cy="2585323"/>
          </a:xfrm>
          <a:ln w="38100">
            <a:solidFill>
              <a:schemeClr val="accent6">
                <a:lumMod val="75000"/>
              </a:schemeClr>
            </a:solidFill>
          </a:ln>
        </p:spPr>
        <p:txBody>
          <a:bodyPr>
            <a:normAutofit/>
          </a:bodyPr>
          <a:lstStyle/>
          <a:p>
            <a:pPr marL="0" indent="0">
              <a:buNone/>
            </a:pPr>
            <a:r>
              <a:rPr lang="en-US" sz="2000" dirty="0" smtClean="0"/>
              <a:t>Spices were not affordable to most people. Common ones included:</a:t>
            </a:r>
          </a:p>
          <a:p>
            <a:pPr lvl="1">
              <a:buFont typeface="Wingdings" pitchFamily="2" charset="2"/>
              <a:buChar char="§"/>
            </a:pPr>
            <a:r>
              <a:rPr lang="en-US" sz="2400" dirty="0" smtClean="0"/>
              <a:t>pepper</a:t>
            </a:r>
          </a:p>
          <a:p>
            <a:pPr lvl="1">
              <a:buFont typeface="Wingdings" pitchFamily="2" charset="2"/>
              <a:buChar char="§"/>
            </a:pPr>
            <a:r>
              <a:rPr lang="en-US" sz="2400" dirty="0"/>
              <a:t>c</a:t>
            </a:r>
            <a:r>
              <a:rPr lang="en-US" sz="2400" dirty="0" smtClean="0"/>
              <a:t>loves</a:t>
            </a:r>
          </a:p>
          <a:p>
            <a:pPr lvl="1">
              <a:buFont typeface="Wingdings" pitchFamily="2" charset="2"/>
              <a:buChar char="§"/>
            </a:pPr>
            <a:r>
              <a:rPr lang="en-US" sz="2400" dirty="0"/>
              <a:t>c</a:t>
            </a:r>
            <a:r>
              <a:rPr lang="en-US" sz="2400" dirty="0" smtClean="0"/>
              <a:t>umin</a:t>
            </a:r>
          </a:p>
          <a:p>
            <a:pPr lvl="1">
              <a:buFont typeface="Wingdings" pitchFamily="2" charset="2"/>
              <a:buChar char="§"/>
            </a:pPr>
            <a:endParaRPr lang="en-US" sz="2400" dirty="0" smtClean="0"/>
          </a:p>
          <a:p>
            <a:pPr lvl="1">
              <a:buFont typeface="Wingdings" pitchFamily="2" charset="2"/>
              <a:buChar char="§"/>
            </a:pPr>
            <a:endParaRPr lang="en-US" sz="2400" dirty="0" smtClean="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941" y="285300"/>
            <a:ext cx="4080623" cy="357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4164061"/>
            <a:ext cx="4391564" cy="2585323"/>
          </a:xfrm>
          <a:prstGeom prst="rect">
            <a:avLst/>
          </a:prstGeom>
          <a:noFill/>
          <a:ln w="38100">
            <a:solidFill>
              <a:schemeClr val="accent6">
                <a:lumMod val="75000"/>
              </a:schemeClr>
            </a:solidFill>
          </a:ln>
        </p:spPr>
        <p:txBody>
          <a:bodyPr wrap="square" rtlCol="0">
            <a:spAutoFit/>
          </a:bodyPr>
          <a:lstStyle/>
          <a:p>
            <a:pPr marL="0" lvl="1" algn="ctr"/>
            <a:r>
              <a:rPr lang="en-US" sz="2000" dirty="0">
                <a:ln w="19050" cmpd="sng">
                  <a:solidFill>
                    <a:srgbClr val="FFFF00"/>
                  </a:solidFill>
                </a:ln>
                <a:solidFill>
                  <a:srgbClr val="FFFF00"/>
                </a:solidFill>
                <a:effectLst>
                  <a:glow rad="127000">
                    <a:schemeClr val="tx1"/>
                  </a:glow>
                </a:effectLst>
              </a:rPr>
              <a:t>W</a:t>
            </a:r>
            <a:r>
              <a:rPr lang="en-US" sz="2000" dirty="0" smtClean="0">
                <a:ln w="19050" cmpd="sng">
                  <a:solidFill>
                    <a:srgbClr val="FFFF00"/>
                  </a:solidFill>
                </a:ln>
                <a:solidFill>
                  <a:srgbClr val="FFFF00"/>
                </a:solidFill>
                <a:effectLst>
                  <a:glow rad="127000">
                    <a:schemeClr val="tx1"/>
                  </a:glow>
                </a:effectLst>
              </a:rPr>
              <a:t>orth more than their weight in gold,</a:t>
            </a:r>
            <a:r>
              <a:rPr lang="en-US" sz="2000" dirty="0" smtClean="0">
                <a:ln w="19050" cmpd="sng">
                  <a:solidFill>
                    <a:srgbClr val="FFFF00"/>
                  </a:solidFill>
                </a:ln>
                <a:noFill/>
                <a:effectLst>
                  <a:glow rad="127000">
                    <a:schemeClr val="tx1"/>
                  </a:glow>
                </a:effectLst>
              </a:rPr>
              <a:t>   </a:t>
            </a:r>
            <a:r>
              <a:rPr lang="en-US" sz="2400" dirty="0" smtClean="0"/>
              <a:t>the most expensive were:</a:t>
            </a:r>
          </a:p>
          <a:p>
            <a:pPr lvl="2">
              <a:buFont typeface="Wingdings" pitchFamily="2" charset="2"/>
              <a:buChar char="v"/>
            </a:pPr>
            <a:r>
              <a:rPr lang="en-US" sz="2400" dirty="0" smtClean="0"/>
              <a:t> Ginger</a:t>
            </a:r>
          </a:p>
          <a:p>
            <a:pPr lvl="2">
              <a:buFont typeface="Wingdings" pitchFamily="2" charset="2"/>
              <a:buChar char="v"/>
            </a:pPr>
            <a:r>
              <a:rPr lang="en-US" sz="2400" dirty="0" smtClean="0"/>
              <a:t> Nutmeg</a:t>
            </a:r>
          </a:p>
          <a:p>
            <a:pPr lvl="2">
              <a:buFont typeface="Wingdings" pitchFamily="2" charset="2"/>
              <a:buChar char="v"/>
            </a:pPr>
            <a:r>
              <a:rPr lang="en-US" sz="2400" dirty="0" smtClean="0"/>
              <a:t> Cinnamon</a:t>
            </a:r>
          </a:p>
          <a:p>
            <a:pPr lvl="2">
              <a:buFont typeface="Wingdings" pitchFamily="2" charset="2"/>
              <a:buChar char="v"/>
            </a:pPr>
            <a:r>
              <a:rPr lang="en-US" sz="2400" dirty="0" smtClean="0"/>
              <a:t> Saffron</a:t>
            </a:r>
          </a:p>
          <a:p>
            <a:pPr lvl="1">
              <a:buFont typeface="Wingdings" pitchFamily="2" charset="2"/>
              <a:buChar char="v"/>
            </a:pPr>
            <a:endParaRPr lang="en-US" dirty="0" smtClean="0">
              <a:effectLst>
                <a:outerShdw blurRad="50800" dist="50800" dir="5400000" sx="25000" sy="25000" algn="ctr" rotWithShape="0">
                  <a:srgbClr val="000000">
                    <a:alpha val="43137"/>
                  </a:srgbClr>
                </a:outerShdw>
              </a:effectLst>
            </a:endParaRPr>
          </a:p>
        </p:txBody>
      </p:sp>
      <p:sp>
        <p:nvSpPr>
          <p:cNvPr id="6" name="TextBox 5"/>
          <p:cNvSpPr txBox="1"/>
          <p:nvPr/>
        </p:nvSpPr>
        <p:spPr>
          <a:xfrm>
            <a:off x="304800" y="2294974"/>
            <a:ext cx="4267200" cy="1569660"/>
          </a:xfrm>
          <a:prstGeom prst="rect">
            <a:avLst/>
          </a:prstGeom>
          <a:noFill/>
          <a:ln w="38100">
            <a:solidFill>
              <a:schemeClr val="accent6">
                <a:lumMod val="75000"/>
              </a:schemeClr>
            </a:solidFill>
          </a:ln>
        </p:spPr>
        <p:txBody>
          <a:bodyPr wrap="square" rtlCol="0">
            <a:spAutoFit/>
          </a:bodyPr>
          <a:lstStyle/>
          <a:p>
            <a:pPr algn="ctr"/>
            <a:r>
              <a:rPr lang="en-US" sz="2400" dirty="0" smtClean="0"/>
              <a:t>Without refrigeration food spoiled easily, spices preserved meat &amp; helped cover up the flavor of spoiled meat.</a:t>
            </a:r>
            <a:endParaRPr lang="en-US" sz="2400" dirty="0"/>
          </a:p>
        </p:txBody>
      </p:sp>
    </p:spTree>
    <p:extLst>
      <p:ext uri="{BB962C8B-B14F-4D97-AF65-F5344CB8AC3E}">
        <p14:creationId xmlns:p14="http://schemas.microsoft.com/office/powerpoint/2010/main" val="1172467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C498"/>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4000" contrast="31000"/>
                    </a14:imgEffect>
                  </a14:imgLayer>
                </a14:imgProps>
              </a:ext>
              <a:ext uri="{28A0092B-C50C-407E-A947-70E740481C1C}">
                <a14:useLocalDpi xmlns:a14="http://schemas.microsoft.com/office/drawing/2010/main" val="0"/>
              </a:ext>
            </a:extLst>
          </a:blip>
          <a:srcRect l="36571" t="2575" r="1194" b="5450"/>
          <a:stretch/>
        </p:blipFill>
        <p:spPr bwMode="auto">
          <a:xfrm>
            <a:off x="0" y="0"/>
            <a:ext cx="9144000" cy="68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914400"/>
          </a:xfrm>
          <a:solidFill>
            <a:schemeClr val="bg1"/>
          </a:solidFill>
          <a:ln w="41275" cmpd="sng">
            <a:solidFill>
              <a:schemeClr val="tx1"/>
            </a:solidFill>
          </a:ln>
        </p:spPr>
        <p:txBody>
          <a:bodyPr>
            <a:normAutofit fontScale="90000"/>
          </a:bodyPr>
          <a:lstStyle/>
          <a:p>
            <a:r>
              <a:rPr lang="en-US" dirty="0" smtClean="0">
                <a:solidFill>
                  <a:srgbClr val="002060"/>
                </a:solidFill>
              </a:rPr>
              <a:t/>
            </a:r>
            <a:br>
              <a:rPr lang="en-US" dirty="0" smtClean="0">
                <a:solidFill>
                  <a:srgbClr val="002060"/>
                </a:solidFill>
              </a:rPr>
            </a:br>
            <a:r>
              <a:rPr lang="en-US" sz="3100" dirty="0" smtClean="0">
                <a:solidFill>
                  <a:srgbClr val="002060"/>
                </a:solidFill>
              </a:rPr>
              <a:t>Camel caravans carried many goods between Asia &amp; Europe. </a:t>
            </a:r>
            <a:r>
              <a:rPr lang="en-US" dirty="0" smtClean="0"/>
              <a:t/>
            </a:r>
            <a:br>
              <a:rPr lang="en-US" dirty="0" smtClean="0"/>
            </a:br>
            <a:endParaRPr lang="en-US" dirty="0"/>
          </a:p>
        </p:txBody>
      </p:sp>
      <p:sp>
        <p:nvSpPr>
          <p:cNvPr id="3" name="Content Placeholder 2"/>
          <p:cNvSpPr>
            <a:spLocks noGrp="1"/>
          </p:cNvSpPr>
          <p:nvPr>
            <p:ph idx="1"/>
          </p:nvPr>
        </p:nvSpPr>
        <p:spPr>
          <a:xfrm>
            <a:off x="2667000" y="1129177"/>
            <a:ext cx="3886200" cy="2743200"/>
          </a:xfrm>
        </p:spPr>
        <p:txBody>
          <a:bodyPr>
            <a:noAutofit/>
          </a:bodyPr>
          <a:lstStyle/>
          <a:p>
            <a:pPr marL="0" indent="0">
              <a:buNone/>
            </a:pPr>
            <a:r>
              <a:rPr lang="en-US" sz="2000" b="1" dirty="0" smtClean="0"/>
              <a:t>European merchants offered:</a:t>
            </a:r>
          </a:p>
          <a:p>
            <a:pPr lvl="2">
              <a:buFont typeface="Wingdings" pitchFamily="2" charset="2"/>
              <a:buChar char="v"/>
            </a:pPr>
            <a:r>
              <a:rPr lang="en-US" sz="2000" b="1" dirty="0" smtClean="0"/>
              <a:t>Furs 		</a:t>
            </a:r>
          </a:p>
          <a:p>
            <a:pPr lvl="2">
              <a:buFont typeface="Wingdings" pitchFamily="2" charset="2"/>
              <a:buChar char="v"/>
            </a:pPr>
            <a:r>
              <a:rPr lang="en-US" sz="2000" b="1" dirty="0" smtClean="0"/>
              <a:t>Ceramics</a:t>
            </a:r>
          </a:p>
          <a:p>
            <a:pPr lvl="2">
              <a:buFont typeface="Wingdings" pitchFamily="2" charset="2"/>
              <a:buChar char="v"/>
            </a:pPr>
            <a:r>
              <a:rPr lang="en-US" sz="2000" b="1" dirty="0" smtClean="0"/>
              <a:t>Medicinal herbs	</a:t>
            </a:r>
          </a:p>
          <a:p>
            <a:pPr lvl="2">
              <a:buFont typeface="Wingdings" pitchFamily="2" charset="2"/>
              <a:buChar char="v"/>
            </a:pPr>
            <a:r>
              <a:rPr lang="en-US" sz="2000" b="1" dirty="0" smtClean="0"/>
              <a:t>Glass Beads</a:t>
            </a:r>
          </a:p>
          <a:p>
            <a:pPr lvl="2">
              <a:buFont typeface="Wingdings" pitchFamily="2" charset="2"/>
              <a:buChar char="v"/>
            </a:pPr>
            <a:r>
              <a:rPr lang="en-US" sz="2000" b="1" dirty="0" smtClean="0"/>
              <a:t>Horses</a:t>
            </a:r>
            <a:r>
              <a:rPr lang="en-US" sz="2000" b="1" dirty="0"/>
              <a:t>	</a:t>
            </a:r>
            <a:r>
              <a:rPr lang="en-US" sz="2000" b="1" dirty="0" smtClean="0"/>
              <a:t>	</a:t>
            </a:r>
          </a:p>
          <a:p>
            <a:pPr lvl="2">
              <a:buFont typeface="Wingdings" pitchFamily="2" charset="2"/>
              <a:buChar char="v"/>
            </a:pPr>
            <a:r>
              <a:rPr lang="en-US" sz="2000" b="1" dirty="0" smtClean="0"/>
              <a:t>Slaves</a:t>
            </a:r>
            <a:endParaRPr lang="en-US" sz="2000" b="1" dirty="0"/>
          </a:p>
        </p:txBody>
      </p:sp>
      <p:sp>
        <p:nvSpPr>
          <p:cNvPr id="4" name="Rectangle 3"/>
          <p:cNvSpPr/>
          <p:nvPr/>
        </p:nvSpPr>
        <p:spPr>
          <a:xfrm>
            <a:off x="2286000" y="2967335"/>
            <a:ext cx="4572000" cy="923330"/>
          </a:xfrm>
          <a:prstGeom prst="rect">
            <a:avLst/>
          </a:prstGeom>
        </p:spPr>
        <p:txBody>
          <a:bodyPr>
            <a:spAutoFit/>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3538412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33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752600"/>
            <a:ext cx="4519612" cy="460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1143000"/>
          </a:xfrm>
        </p:spPr>
        <p:txBody>
          <a:bodyPr>
            <a:noAutofit/>
          </a:bodyPr>
          <a:lstStyle/>
          <a:p>
            <a:r>
              <a:rPr lang="en-US" sz="3600" dirty="0" smtClean="0"/>
              <a:t>Bactrian camels were ideal caravan animals, but expeditions through the deserts were slow! </a:t>
            </a:r>
            <a:endParaRPr lang="en-US" sz="3600" dirty="0"/>
          </a:p>
        </p:txBody>
      </p:sp>
      <p:sp>
        <p:nvSpPr>
          <p:cNvPr id="3" name="Content Placeholder 2"/>
          <p:cNvSpPr>
            <a:spLocks noGrp="1"/>
          </p:cNvSpPr>
          <p:nvPr>
            <p:ph idx="1"/>
          </p:nvPr>
        </p:nvSpPr>
        <p:spPr>
          <a:xfrm>
            <a:off x="228600" y="1752599"/>
            <a:ext cx="3962400" cy="4609915"/>
          </a:xfrm>
          <a:gradFill>
            <a:gsLst>
              <a:gs pos="26000">
                <a:schemeClr val="tx2">
                  <a:lumMod val="57000"/>
                  <a:lumOff val="43000"/>
                </a:schemeClr>
              </a:gs>
              <a:gs pos="100000">
                <a:srgbClr val="D49E6C">
                  <a:lumMod val="71000"/>
                </a:srgbClr>
              </a:gs>
              <a:gs pos="100000">
                <a:srgbClr val="FFC000"/>
              </a:gs>
              <a:gs pos="100000">
                <a:srgbClr val="663012"/>
              </a:gs>
            </a:gsLst>
            <a:lin ang="5400000" scaled="1"/>
          </a:gradFill>
        </p:spPr>
        <p:txBody>
          <a:bodyPr>
            <a:normAutofit/>
          </a:bodyPr>
          <a:lstStyle/>
          <a:p>
            <a:pPr marL="0" indent="0">
              <a:buNone/>
            </a:pPr>
            <a:r>
              <a:rPr lang="en-US" sz="2800" dirty="0" smtClean="0"/>
              <a:t>They can:</a:t>
            </a:r>
          </a:p>
          <a:p>
            <a:pPr>
              <a:lnSpc>
                <a:spcPct val="150000"/>
              </a:lnSpc>
            </a:pPr>
            <a:r>
              <a:rPr lang="en-US" sz="2400" dirty="0" smtClean="0"/>
              <a:t>carry </a:t>
            </a:r>
            <a:r>
              <a:rPr lang="en-US" sz="2400" dirty="0"/>
              <a:t>600 </a:t>
            </a:r>
            <a:r>
              <a:rPr lang="en-US" sz="2400" dirty="0" smtClean="0"/>
              <a:t>pounds</a:t>
            </a:r>
          </a:p>
          <a:p>
            <a:pPr>
              <a:lnSpc>
                <a:spcPct val="150000"/>
              </a:lnSpc>
            </a:pPr>
            <a:r>
              <a:rPr lang="en-US" sz="2400" dirty="0" smtClean="0"/>
              <a:t>endure extremely </a:t>
            </a:r>
            <a:r>
              <a:rPr lang="en-US" sz="2400" dirty="0"/>
              <a:t>hot </a:t>
            </a:r>
            <a:r>
              <a:rPr lang="en-US" sz="2400" dirty="0" smtClean="0"/>
              <a:t>&amp; cold temperatures</a:t>
            </a:r>
          </a:p>
          <a:p>
            <a:pPr>
              <a:lnSpc>
                <a:spcPct val="150000"/>
              </a:lnSpc>
            </a:pPr>
            <a:r>
              <a:rPr lang="en-US" sz="2400" dirty="0" smtClean="0"/>
              <a:t>travel for long </a:t>
            </a:r>
            <a:r>
              <a:rPr lang="en-US" sz="2400" dirty="0"/>
              <a:t>periods of time without </a:t>
            </a:r>
            <a:r>
              <a:rPr lang="en-US" sz="2400" dirty="0" smtClean="0"/>
              <a:t>water</a:t>
            </a:r>
          </a:p>
          <a:p>
            <a:pPr>
              <a:lnSpc>
                <a:spcPct val="150000"/>
              </a:lnSpc>
            </a:pPr>
            <a:r>
              <a:rPr lang="en-US" sz="2400" dirty="0" smtClean="0"/>
              <a:t>go a </a:t>
            </a:r>
            <a:r>
              <a:rPr lang="en-US" sz="2400" dirty="0"/>
              <a:t>month without food</a:t>
            </a:r>
            <a:r>
              <a:rPr lang="en-US" sz="2400" dirty="0" smtClean="0"/>
              <a:t>.</a:t>
            </a:r>
            <a:endParaRPr lang="en-US" sz="2400" dirty="0"/>
          </a:p>
        </p:txBody>
      </p:sp>
    </p:spTree>
    <p:extLst>
      <p:ext uri="{BB962C8B-B14F-4D97-AF65-F5344CB8AC3E}">
        <p14:creationId xmlns:p14="http://schemas.microsoft.com/office/powerpoint/2010/main" val="1731090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 contrast="7000"/>
                    </a14:imgEffect>
                  </a14:imgLayer>
                </a14:imgProps>
              </a:ext>
              <a:ext uri="{28A0092B-C50C-407E-A947-70E740481C1C}">
                <a14:useLocalDpi xmlns:a14="http://schemas.microsoft.com/office/drawing/2010/main" val="0"/>
              </a:ext>
            </a:extLst>
          </a:blip>
          <a:srcRect l="7790" t="2500" r="2369" b="1875"/>
          <a:stretch/>
        </p:blipFill>
        <p:spPr bwMode="auto">
          <a:xfrm>
            <a:off x="0" y="996317"/>
            <a:ext cx="9144000" cy="586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52400"/>
            <a:ext cx="9144000" cy="1219200"/>
          </a:xfrm>
          <a:solidFill>
            <a:schemeClr val="bg1"/>
          </a:solidFill>
        </p:spPr>
        <p:txBody>
          <a:bodyPr>
            <a:normAutofit fontScale="90000"/>
          </a:bodyPr>
          <a:lstStyle/>
          <a:p>
            <a:r>
              <a:rPr lang="en-US" dirty="0" smtClean="0">
                <a:solidFill>
                  <a:srgbClr val="FFC000"/>
                </a:solidFill>
              </a:rPr>
              <a:t>Travelling by caravan was dangerous because attacks by bandits were common!</a:t>
            </a:r>
            <a:endParaRPr lang="en-US" dirty="0">
              <a:solidFill>
                <a:srgbClr val="FFC000"/>
              </a:solidFill>
            </a:endParaRPr>
          </a:p>
        </p:txBody>
      </p:sp>
      <p:sp>
        <p:nvSpPr>
          <p:cNvPr id="3" name="Content Placeholder 2"/>
          <p:cNvSpPr>
            <a:spLocks noGrp="1"/>
          </p:cNvSpPr>
          <p:nvPr>
            <p:ph idx="1"/>
          </p:nvPr>
        </p:nvSpPr>
        <p:spPr>
          <a:xfrm>
            <a:off x="1828800" y="5936397"/>
            <a:ext cx="5486400" cy="921603"/>
          </a:xfrm>
          <a:solidFill>
            <a:schemeClr val="accent3">
              <a:lumMod val="60000"/>
              <a:lumOff val="40000"/>
              <a:alpha val="55000"/>
            </a:schemeClr>
          </a:solidFill>
        </p:spPr>
        <p:txBody>
          <a:bodyPr>
            <a:normAutofit fontScale="85000" lnSpcReduction="10000"/>
          </a:bodyPr>
          <a:lstStyle/>
          <a:p>
            <a:pPr marL="0" indent="0" algn="ctr">
              <a:buNone/>
            </a:pPr>
            <a:r>
              <a:rPr lang="en-US" b="1" dirty="0" smtClean="0">
                <a:solidFill>
                  <a:srgbClr val="CB2323"/>
                </a:solidFill>
              </a:rPr>
              <a:t>They </a:t>
            </a:r>
            <a:r>
              <a:rPr lang="en-US" b="1" dirty="0">
                <a:solidFill>
                  <a:srgbClr val="CB2323"/>
                </a:solidFill>
              </a:rPr>
              <a:t>were often in small fortresses with guards to protect the </a:t>
            </a:r>
            <a:r>
              <a:rPr lang="en-US" b="1" dirty="0" smtClean="0">
                <a:solidFill>
                  <a:srgbClr val="CB2323"/>
                </a:solidFill>
              </a:rPr>
              <a:t>caravans. </a:t>
            </a:r>
          </a:p>
        </p:txBody>
      </p:sp>
      <p:sp>
        <p:nvSpPr>
          <p:cNvPr id="4" name="TextBox 3"/>
          <p:cNvSpPr txBox="1"/>
          <p:nvPr/>
        </p:nvSpPr>
        <p:spPr>
          <a:xfrm>
            <a:off x="0" y="1371600"/>
            <a:ext cx="9144000" cy="461665"/>
          </a:xfrm>
          <a:prstGeom prst="rect">
            <a:avLst/>
          </a:prstGeom>
          <a:solidFill>
            <a:schemeClr val="bg1"/>
          </a:solidFill>
        </p:spPr>
        <p:txBody>
          <a:bodyPr wrap="square" rtlCol="0">
            <a:spAutoFit/>
          </a:bodyPr>
          <a:lstStyle/>
          <a:p>
            <a:pPr algn="ctr"/>
            <a:r>
              <a:rPr lang="en-US" sz="2400" dirty="0" smtClean="0"/>
              <a:t>Caravanserai like this provided shelter &amp; rooms for storing goods.</a:t>
            </a:r>
            <a:endParaRPr lang="en-US" sz="2400" dirty="0"/>
          </a:p>
        </p:txBody>
      </p:sp>
    </p:spTree>
    <p:extLst>
      <p:ext uri="{BB962C8B-B14F-4D97-AF65-F5344CB8AC3E}">
        <p14:creationId xmlns:p14="http://schemas.microsoft.com/office/powerpoint/2010/main" val="3885648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000"/>
                    </a14:imgEffect>
                  </a14:imgLayer>
                </a14:imgProps>
              </a:ext>
              <a:ext uri="{28A0092B-C50C-407E-A947-70E740481C1C}">
                <a14:useLocalDpi xmlns:a14="http://schemas.microsoft.com/office/drawing/2010/main" val="0"/>
              </a:ext>
            </a:extLst>
          </a:blip>
          <a:srcRect l="1" t="-77" r="395" b="1946"/>
          <a:stretch/>
        </p:blipFill>
        <p:spPr bwMode="auto">
          <a:xfrm>
            <a:off x="914400" y="1143000"/>
            <a:ext cx="7085904" cy="423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300" y="-5751"/>
            <a:ext cx="9180299" cy="1143000"/>
          </a:xfrm>
          <a:solidFill>
            <a:schemeClr val="bg1">
              <a:alpha val="15000"/>
            </a:schemeClr>
          </a:solidFill>
        </p:spPr>
        <p:txBody>
          <a:bodyPr>
            <a:normAutofit fontScale="90000"/>
          </a:bodyPr>
          <a:lstStyle/>
          <a:p>
            <a:r>
              <a:rPr lang="en-US" dirty="0" smtClean="0"/>
              <a:t>Cargo ships carried large amount of goods along parts of the trade routes.</a:t>
            </a:r>
            <a:endParaRPr lang="en-US" dirty="0"/>
          </a:p>
        </p:txBody>
      </p:sp>
      <p:sp>
        <p:nvSpPr>
          <p:cNvPr id="3" name="Content Placeholder 2"/>
          <p:cNvSpPr>
            <a:spLocks noGrp="1"/>
          </p:cNvSpPr>
          <p:nvPr>
            <p:ph idx="1"/>
          </p:nvPr>
        </p:nvSpPr>
        <p:spPr>
          <a:xfrm>
            <a:off x="0" y="5377732"/>
            <a:ext cx="9144000" cy="1205632"/>
          </a:xfrm>
        </p:spPr>
        <p:txBody>
          <a:bodyPr>
            <a:noAutofit/>
          </a:bodyPr>
          <a:lstStyle/>
          <a:p>
            <a:pPr marL="0" indent="0" algn="ctr">
              <a:buNone/>
            </a:pPr>
            <a:r>
              <a:rPr lang="en-US" sz="2400" b="1" dirty="0" smtClean="0"/>
              <a:t>Goods could be transporting more quickly by ship,</a:t>
            </a:r>
          </a:p>
          <a:p>
            <a:pPr marL="0" indent="0" algn="ctr">
              <a:buNone/>
            </a:pPr>
            <a:r>
              <a:rPr lang="en-US" sz="2400" b="1" dirty="0" smtClean="0"/>
              <a:t> but sea voyages were also dangerous.  </a:t>
            </a:r>
          </a:p>
          <a:p>
            <a:pPr marL="0" indent="0" algn="ctr">
              <a:buNone/>
            </a:pPr>
            <a:r>
              <a:rPr lang="en-US" sz="2400" b="1" dirty="0" smtClean="0"/>
              <a:t>Storms, pirates, &amp; even sea monsters were considered to be a threat.</a:t>
            </a:r>
            <a:endParaRPr lang="en-US" sz="2400" b="1" dirty="0"/>
          </a:p>
        </p:txBody>
      </p:sp>
    </p:spTree>
    <p:extLst>
      <p:ext uri="{BB962C8B-B14F-4D97-AF65-F5344CB8AC3E}">
        <p14:creationId xmlns:p14="http://schemas.microsoft.com/office/powerpoint/2010/main" val="2109238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17" y="762000"/>
            <a:ext cx="8839200" cy="521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696010"/>
          </a:xfrm>
        </p:spPr>
        <p:txBody>
          <a:bodyPr>
            <a:noAutofit/>
          </a:bodyPr>
          <a:lstStyle/>
          <a:p>
            <a:r>
              <a:rPr lang="en-US" sz="2400" b="1" dirty="0" smtClean="0"/>
              <a:t>Asian goods were more expensive once they reached Europe.</a:t>
            </a:r>
            <a:endParaRPr lang="en-US" sz="2400" b="1" dirty="0"/>
          </a:p>
        </p:txBody>
      </p:sp>
      <p:sp>
        <p:nvSpPr>
          <p:cNvPr id="3" name="Content Placeholder 2"/>
          <p:cNvSpPr>
            <a:spLocks noGrp="1"/>
          </p:cNvSpPr>
          <p:nvPr>
            <p:ph idx="1"/>
          </p:nvPr>
        </p:nvSpPr>
        <p:spPr>
          <a:xfrm>
            <a:off x="-31630" y="5791200"/>
            <a:ext cx="9144000" cy="1066800"/>
          </a:xfrm>
        </p:spPr>
        <p:txBody>
          <a:bodyPr>
            <a:normAutofit fontScale="47500" lnSpcReduction="20000"/>
          </a:bodyPr>
          <a:lstStyle/>
          <a:p>
            <a:pPr marL="0" indent="0" algn="ctr">
              <a:buNone/>
            </a:pPr>
            <a:endParaRPr lang="en-US" dirty="0" smtClean="0">
              <a:effectLst/>
            </a:endParaRPr>
          </a:p>
          <a:p>
            <a:pPr marL="0" indent="0" algn="ctr">
              <a:buNone/>
            </a:pPr>
            <a:r>
              <a:rPr lang="en-US" sz="5100" b="1" dirty="0" smtClean="0">
                <a:effectLst/>
              </a:rPr>
              <a:t>By the time a good reached seaports on the Mediterranean it might cost more than 100 times its original price.</a:t>
            </a:r>
            <a:endParaRPr lang="en-US" sz="5100" b="1" dirty="0"/>
          </a:p>
        </p:txBody>
      </p:sp>
      <p:sp>
        <p:nvSpPr>
          <p:cNvPr id="4" name="TextBox 3"/>
          <p:cNvSpPr txBox="1"/>
          <p:nvPr/>
        </p:nvSpPr>
        <p:spPr>
          <a:xfrm>
            <a:off x="179717" y="762000"/>
            <a:ext cx="8839200" cy="338554"/>
          </a:xfrm>
          <a:prstGeom prst="rect">
            <a:avLst/>
          </a:prstGeom>
          <a:solidFill>
            <a:schemeClr val="bg1">
              <a:alpha val="90000"/>
            </a:schemeClr>
          </a:solidFill>
        </p:spPr>
        <p:txBody>
          <a:bodyPr wrap="square" rtlCol="0">
            <a:spAutoFit/>
          </a:bodyPr>
          <a:lstStyle/>
          <a:p>
            <a:r>
              <a:rPr lang="en-US" sz="1600" b="1" dirty="0" smtClean="0">
                <a:effectLst/>
              </a:rPr>
              <a:t>Each trader traveled only part of the route and then sold his cargo to the next trader - raising the price </a:t>
            </a:r>
            <a:endParaRPr lang="en-US" sz="1600" b="1" dirty="0"/>
          </a:p>
        </p:txBody>
      </p:sp>
    </p:spTree>
    <p:extLst>
      <p:ext uri="{BB962C8B-B14F-4D97-AF65-F5344CB8AC3E}">
        <p14:creationId xmlns:p14="http://schemas.microsoft.com/office/powerpoint/2010/main" val="2797268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2343</TotalTime>
  <Words>899</Words>
  <Application>Microsoft Office PowerPoint</Application>
  <PresentationFormat>On-screen Show (4:3)</PresentationFormat>
  <Paragraphs>145</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Trade With Asia          Led Europe To “Discover” a New World</vt:lpstr>
      <vt:lpstr>Trade of Asian goods was highly profitable in Europe</vt:lpstr>
      <vt:lpstr>Traders from Asia brought many luxury goods to  Europe.</vt:lpstr>
      <vt:lpstr>Spices were some of the most valuable treasures that came from Asia.    </vt:lpstr>
      <vt:lpstr> Camel caravans carried many goods between Asia &amp; Europe.  </vt:lpstr>
      <vt:lpstr>Bactrian camels were ideal caravan animals, but expeditions through the deserts were slow! </vt:lpstr>
      <vt:lpstr>Travelling by caravan was dangerous because attacks by bandits were common!</vt:lpstr>
      <vt:lpstr>Cargo ships carried large amount of goods along parts of the trade routes.</vt:lpstr>
      <vt:lpstr>Asian goods were more expensive once they reached Europe.</vt:lpstr>
      <vt:lpstr>Portugal &amp; Spain looked for alternate routes to Asia.</vt:lpstr>
      <vt:lpstr>Portugal sponsored many voyages of exploration for an all-water route around Africa </vt:lpstr>
      <vt:lpstr>Spain sponsored westward voyages of exploration across the Atlantic Ocean beginning in 1492</vt:lpstr>
      <vt:lpstr> On August 3 of 1492, Columbus set sail from Palos, Spain, with three ships and 88 men. </vt:lpstr>
      <vt:lpstr>Europeans didn’t have knowledge of continents to the far west.   The size of the World was thought to be much smaller.</vt:lpstr>
      <vt:lpstr>Columbus feared his crew would mutiny, but didn’t give up hope of finding a route to Asia.</vt:lpstr>
      <vt:lpstr>Land was sighted on October 12th!  </vt:lpstr>
      <vt:lpstr>Spanish rulers were worried that Portugal would get rich from their new trade route &amp; land.</vt:lpstr>
      <vt:lpstr>The Pope negotiated a treaty that divided land claims between Spain &amp; Portugal</vt:lpstr>
      <vt:lpstr>Columbus made four voyages to what he believed was Asia.</vt:lpstr>
      <vt:lpstr>Citations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Hebert, Jennifer</dc:creator>
  <cp:lastModifiedBy>Hebert, Jennifer</cp:lastModifiedBy>
  <cp:revision>63</cp:revision>
  <dcterms:created xsi:type="dcterms:W3CDTF">2011-10-31T14:30:36Z</dcterms:created>
  <dcterms:modified xsi:type="dcterms:W3CDTF">2011-11-16T19:27:24Z</dcterms:modified>
</cp:coreProperties>
</file>